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3" r:id="rId3"/>
    <p:sldId id="276" r:id="rId4"/>
    <p:sldId id="297" r:id="rId5"/>
    <p:sldId id="298" r:id="rId6"/>
    <p:sldId id="305" r:id="rId7"/>
    <p:sldId id="269" r:id="rId8"/>
    <p:sldId id="284" r:id="rId9"/>
    <p:sldId id="285" r:id="rId10"/>
    <p:sldId id="286" r:id="rId11"/>
    <p:sldId id="287" r:id="rId12"/>
    <p:sldId id="288" r:id="rId13"/>
    <p:sldId id="289" r:id="rId14"/>
    <p:sldId id="304" r:id="rId15"/>
    <p:sldId id="312" r:id="rId16"/>
    <p:sldId id="290" r:id="rId17"/>
    <p:sldId id="292" r:id="rId18"/>
    <p:sldId id="299" r:id="rId19"/>
    <p:sldId id="296" r:id="rId20"/>
    <p:sldId id="300" r:id="rId21"/>
    <p:sldId id="301" r:id="rId22"/>
    <p:sldId id="302" r:id="rId23"/>
    <p:sldId id="303" r:id="rId24"/>
    <p:sldId id="277" r:id="rId25"/>
    <p:sldId id="306" r:id="rId26"/>
    <p:sldId id="308" r:id="rId27"/>
    <p:sldId id="309" r:id="rId28"/>
    <p:sldId id="310" r:id="rId29"/>
    <p:sldId id="311" r:id="rId30"/>
    <p:sldId id="278" r:id="rId31"/>
    <p:sldId id="279"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9FD372-253B-4595-90BD-64AB5F529FCE}" type="datetimeFigureOut">
              <a:rPr lang="en-US" smtClean="0"/>
              <a:pPr/>
              <a:t>5/9/2013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BE7EF05-4436-4D7C-83FC-00A991E5B73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9FD372-253B-4595-90BD-64AB5F529FCE}"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7EF05-4436-4D7C-83FC-00A991E5B7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9FD372-253B-4595-90BD-64AB5F529FCE}"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7EF05-4436-4D7C-83FC-00A991E5B7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9FD372-253B-4595-90BD-64AB5F529FCE}"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7EF05-4436-4D7C-83FC-00A991E5B7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9FD372-253B-4595-90BD-64AB5F529FCE}" type="datetimeFigureOut">
              <a:rPr lang="en-US" smtClean="0"/>
              <a:pPr/>
              <a:t>5/9/2013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BE7EF05-4436-4D7C-83FC-00A991E5B7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9FD372-253B-4595-90BD-64AB5F529FCE}"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7EF05-4436-4D7C-83FC-00A991E5B73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9FD372-253B-4595-90BD-64AB5F529FCE}" type="datetimeFigureOut">
              <a:rPr lang="en-US" smtClean="0"/>
              <a:pPr/>
              <a:t>5/9/2013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E7EF05-4436-4D7C-83FC-00A991E5B73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9FD372-253B-4595-90BD-64AB5F529FCE}" type="datetimeFigureOut">
              <a:rPr lang="en-US" smtClean="0"/>
              <a:pPr/>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7EF05-4436-4D7C-83FC-00A991E5B7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FD372-253B-4595-90BD-64AB5F529FCE}" type="datetimeFigureOut">
              <a:rPr lang="en-US" smtClean="0"/>
              <a:pPr/>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7EF05-4436-4D7C-83FC-00A991E5B7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9FD372-253B-4595-90BD-64AB5F529FCE}"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7EF05-4436-4D7C-83FC-00A991E5B73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9FD372-253B-4595-90BD-64AB5F529FCE}" type="datetimeFigureOut">
              <a:rPr lang="en-US" smtClean="0"/>
              <a:pPr/>
              <a:t>5/9/2013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BE7EF05-4436-4D7C-83FC-00A991E5B73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9FD372-253B-4595-90BD-64AB5F529FCE}" type="datetimeFigureOut">
              <a:rPr lang="en-US" smtClean="0"/>
              <a:pPr/>
              <a:t>5/9/2013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E7EF05-4436-4D7C-83FC-00A991E5B7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oliticalaffairs.net/article/articleview/256/1/32,p.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400" b="1" i="1" dirty="0" smtClean="0"/>
              <a:t>Presentation to the International Symposium on the Development and Innovation of Marxist Economics</a:t>
            </a:r>
          </a:p>
          <a:p>
            <a:r>
              <a:rPr lang="en-US" sz="1400" b="1" i="1" dirty="0" smtClean="0"/>
              <a:t>Center for Political Economy at Tsinghua University (CPET)  and  the Editorial Department of Economic Research Journal at the Chinese Academy of Social Science (CASS) </a:t>
            </a:r>
          </a:p>
          <a:p>
            <a:r>
              <a:rPr lang="en-US" sz="1400" b="1" i="1" dirty="0" smtClean="0"/>
              <a:t>August 26-27, 2012</a:t>
            </a:r>
          </a:p>
          <a:p>
            <a:r>
              <a:rPr lang="en-US" sz="1400" b="1" i="1" dirty="0" smtClean="0"/>
              <a:t>"If socialism doesn't occupy the battlefront, capitalism surely will."  </a:t>
            </a:r>
          </a:p>
          <a:p>
            <a:r>
              <a:rPr lang="en-US" sz="1400" b="1" i="1" dirty="0" smtClean="0"/>
              <a:t>Chairman Mao Zedong</a:t>
            </a:r>
            <a:endParaRPr lang="en-US" sz="1400" b="1" i="1" dirty="0"/>
          </a:p>
        </p:txBody>
      </p:sp>
      <p:sp>
        <p:nvSpPr>
          <p:cNvPr id="2" name="Title 1"/>
          <p:cNvSpPr>
            <a:spLocks noGrp="1"/>
          </p:cNvSpPr>
          <p:nvPr>
            <p:ph type="ctrTitle"/>
          </p:nvPr>
        </p:nvSpPr>
        <p:spPr/>
        <p:txBody>
          <a:bodyPr>
            <a:normAutofit fontScale="90000"/>
          </a:bodyPr>
          <a:lstStyle/>
          <a:p>
            <a:r>
              <a:rPr lang="en-US" sz="2800" dirty="0" smtClean="0"/>
              <a:t>Marxist </a:t>
            </a:r>
            <a:r>
              <a:rPr lang="en-US" sz="2800" dirty="0" err="1" smtClean="0"/>
              <a:t>vs</a:t>
            </a:r>
            <a:r>
              <a:rPr lang="en-US" sz="2800" dirty="0" smtClean="0"/>
              <a:t> “Mainstream” Economics in Pedagogy and Research: The Unity of Theory and Praxis  and Socialist Construction of the Social Formation of China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II.Methodological</a:t>
            </a:r>
            <a:r>
              <a:rPr lang="en-US" dirty="0" smtClean="0"/>
              <a:t> Instrumentalism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All human behavior is preference driven with all preferences reduced to ultimate goals of utility maximization and minimization of pain, costs, uncertainty and risk;</a:t>
            </a:r>
          </a:p>
          <a:p>
            <a:r>
              <a:rPr lang="en-US" dirty="0" smtClean="0"/>
              <a:t>Homo </a:t>
            </a:r>
            <a:r>
              <a:rPr lang="en-US" dirty="0" err="1" smtClean="0"/>
              <a:t>Oeconomicus</a:t>
            </a:r>
            <a:r>
              <a:rPr lang="en-US" dirty="0" smtClean="0"/>
              <a:t> Model (Evolving and Retreating)</a:t>
            </a:r>
          </a:p>
          <a:p>
            <a:pPr>
              <a:buNone/>
            </a:pPr>
            <a:r>
              <a:rPr lang="en-US" dirty="0" smtClean="0"/>
              <a:t>    a) Perfectly Rational to Bounded Rational</a:t>
            </a:r>
          </a:p>
          <a:p>
            <a:pPr>
              <a:buNone/>
            </a:pPr>
            <a:r>
              <a:rPr lang="en-US" dirty="0" smtClean="0"/>
              <a:t>    b) </a:t>
            </a:r>
            <a:r>
              <a:rPr lang="en-US" dirty="0" err="1" smtClean="0"/>
              <a:t>Maximizer</a:t>
            </a:r>
            <a:r>
              <a:rPr lang="en-US" dirty="0" smtClean="0"/>
              <a:t> to now </a:t>
            </a:r>
            <a:r>
              <a:rPr lang="en-US" dirty="0" err="1" smtClean="0"/>
              <a:t>Satisficer</a:t>
            </a:r>
            <a:r>
              <a:rPr lang="en-US" dirty="0" smtClean="0"/>
              <a:t> of  Total Utility and Profits; calculates on the margin to maximize in Toto</a:t>
            </a:r>
          </a:p>
          <a:p>
            <a:pPr>
              <a:buNone/>
            </a:pPr>
            <a:r>
              <a:rPr lang="en-US" dirty="0" smtClean="0"/>
              <a:t>    c) Preferences: given Exogenous; now to adaptive Endogenous              </a:t>
            </a:r>
          </a:p>
          <a:p>
            <a:pPr>
              <a:buNone/>
            </a:pPr>
            <a:r>
              <a:rPr lang="en-US" dirty="0" smtClean="0"/>
              <a:t>    d) Egoistic or Self-interested and competitive Individual</a:t>
            </a:r>
          </a:p>
          <a:p>
            <a:pPr>
              <a:buNone/>
            </a:pPr>
            <a:r>
              <a:rPr lang="en-US" dirty="0" smtClean="0"/>
              <a:t>    e) Preferences independent of influence of others or contexts; now, via Game Theory, allows some adaptation to past outcomes and context.</a:t>
            </a:r>
          </a:p>
          <a:p>
            <a:pPr>
              <a:buNone/>
            </a:pPr>
            <a:r>
              <a:rPr lang="en-US" dirty="0" smtClean="0"/>
              <a:t>    f) From perfectly informed on all information necessary for rational choice to “bounded” asymmetrically accessible and usable information</a:t>
            </a:r>
          </a:p>
          <a:p>
            <a:pPr>
              <a:buNone/>
            </a:pPr>
            <a:r>
              <a:rPr lang="en-US" dirty="0" smtClean="0"/>
              <a:t>    g) from pure competition to imperfect competition admitted.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Methodological Equilibration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Axiomatic imposition of equilibrium as focus of analysis</a:t>
            </a:r>
          </a:p>
          <a:p>
            <a:pPr algn="just"/>
            <a:r>
              <a:rPr lang="en-US" dirty="0" smtClean="0"/>
              <a:t>Questions about how, how likely equilibrium could occur in the real world never dealt with. Equilibrium merely and summarily asserted as neoclassical theory cannot demonstrate how some equilibrium could/would naturally occur out of competitive interactions of the instrumentally rational choices of “economic agents”.</a:t>
            </a:r>
          </a:p>
          <a:p>
            <a:pPr algn="just"/>
            <a:r>
              <a:rPr lang="en-US" dirty="0" smtClean="0"/>
              <a:t>Economy can be analytically detached and analyzed independent of the other dimensions of society (pure Economics instead of Political Economy)</a:t>
            </a:r>
          </a:p>
          <a:p>
            <a:pPr algn="just"/>
            <a:r>
              <a:rPr lang="en-US" dirty="0" smtClean="0"/>
              <a:t>Economy as a </a:t>
            </a:r>
            <a:r>
              <a:rPr lang="en-US" dirty="0" err="1" smtClean="0"/>
              <a:t>Morphostatic</a:t>
            </a:r>
            <a:r>
              <a:rPr lang="en-US" dirty="0" smtClean="0"/>
              <a:t> and not Morphogenetic system.</a:t>
            </a:r>
          </a:p>
          <a:p>
            <a:pPr algn="just"/>
            <a:r>
              <a:rPr lang="en-US" dirty="0" smtClean="0"/>
              <a:t>Equilibrium focus has rhetorical intention. (Who goes to the psychiatrist looking for more disequilibrium in their lives?)</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err="1" smtClean="0"/>
              <a:t>Morphostatic</a:t>
            </a:r>
            <a:r>
              <a:rPr lang="en-US" sz="3200" b="1" i="1" dirty="0" smtClean="0"/>
              <a:t> (MSE) versus Morphogenetic (Political Economy)  Visions of Capitalism </a:t>
            </a:r>
            <a:endParaRPr lang="en-US" sz="3200" b="1" i="1" dirty="0"/>
          </a:p>
        </p:txBody>
      </p:sp>
      <p:pic>
        <p:nvPicPr>
          <p:cNvPr id="4" name="Content Placeholder 3" descr="CyberneticSystem_jpt.jpg"/>
          <p:cNvPicPr>
            <a:picLocks noGrp="1" noChangeAspect="1"/>
          </p:cNvPicPr>
          <p:nvPr>
            <p:ph sz="quarter" idx="1"/>
          </p:nvPr>
        </p:nvPicPr>
        <p:blipFill>
          <a:blip r:embed="rId2" cstate="print"/>
          <a:stretch>
            <a:fillRect/>
          </a:stretch>
        </p:blipFill>
        <p:spPr>
          <a:xfrm>
            <a:off x="1854200" y="1562100"/>
            <a:ext cx="5537200" cy="41529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Core “First Principles” of Hypothetico-</a:t>
            </a:r>
            <a:r>
              <a:rPr lang="en-US" sz="3200" b="1" i="1" dirty="0" err="1" smtClean="0"/>
              <a:t>Deductivist</a:t>
            </a:r>
            <a:r>
              <a:rPr lang="en-US" sz="3200" b="1" i="1" dirty="0" smtClean="0"/>
              <a:t> Theory and Pedagogy of MSE</a:t>
            </a:r>
            <a:endParaRPr lang="en-US" sz="3200" b="1" i="1" dirty="0"/>
          </a:p>
        </p:txBody>
      </p:sp>
      <p:sp>
        <p:nvSpPr>
          <p:cNvPr id="3" name="Content Placeholder 2"/>
          <p:cNvSpPr>
            <a:spLocks noGrp="1"/>
          </p:cNvSpPr>
          <p:nvPr>
            <p:ph sz="quarter" idx="1"/>
          </p:nvPr>
        </p:nvSpPr>
        <p:spPr/>
        <p:txBody>
          <a:bodyPr>
            <a:normAutofit fontScale="62500" lnSpcReduction="20000"/>
          </a:bodyPr>
          <a:lstStyle/>
          <a:p>
            <a:r>
              <a:rPr lang="en-US" dirty="0" smtClean="0"/>
              <a:t>I. </a:t>
            </a:r>
            <a:r>
              <a:rPr lang="en-US" b="1" i="1" dirty="0" smtClean="0"/>
              <a:t>Principles of Individual Choice: </a:t>
            </a:r>
          </a:p>
          <a:p>
            <a:r>
              <a:rPr lang="en-US" dirty="0" smtClean="0"/>
              <a:t>a) Resources are scarce; </a:t>
            </a:r>
          </a:p>
          <a:p>
            <a:r>
              <a:rPr lang="en-US" dirty="0" smtClean="0"/>
              <a:t>b) real cost is opportunity cost; </a:t>
            </a:r>
          </a:p>
          <a:p>
            <a:r>
              <a:rPr lang="en-US" dirty="0" smtClean="0"/>
              <a:t>c) ‘How much’ a decision on the margin; </a:t>
            </a:r>
          </a:p>
          <a:p>
            <a:r>
              <a:rPr lang="en-US" dirty="0" smtClean="0"/>
              <a:t>d) people will exploit opportunities to make themselves better off; </a:t>
            </a:r>
          </a:p>
          <a:p>
            <a:pPr>
              <a:buNone/>
            </a:pPr>
            <a:endParaRPr lang="en-US" dirty="0" smtClean="0"/>
          </a:p>
          <a:p>
            <a:r>
              <a:rPr lang="en-US" dirty="0" smtClean="0"/>
              <a:t>II. </a:t>
            </a:r>
            <a:r>
              <a:rPr lang="en-US" b="1" i="1" dirty="0" smtClean="0"/>
              <a:t>Principles Underlying Interactions of Individual Choices: </a:t>
            </a:r>
          </a:p>
          <a:p>
            <a:r>
              <a:rPr lang="en-US" dirty="0" smtClean="0"/>
              <a:t>a) There are gains from trade; </a:t>
            </a:r>
          </a:p>
          <a:p>
            <a:r>
              <a:rPr lang="en-US" dirty="0" smtClean="0"/>
              <a:t>b) Markets move toward equilibrium; </a:t>
            </a:r>
          </a:p>
          <a:p>
            <a:r>
              <a:rPr lang="en-US" dirty="0" smtClean="0"/>
              <a:t>c) Resources should be used as efficiently as possible to achieve social goals; </a:t>
            </a:r>
          </a:p>
          <a:p>
            <a:r>
              <a:rPr lang="en-US" dirty="0" smtClean="0"/>
              <a:t>d) Markets usually lead to efficiency; </a:t>
            </a:r>
          </a:p>
          <a:p>
            <a:r>
              <a:rPr lang="en-US" dirty="0" smtClean="0"/>
              <a:t>e) when markets do not achieve efficiency  [ in their own terms], proper government intervention may be warranted and improve overall efficiency</a:t>
            </a:r>
          </a:p>
          <a:p>
            <a:endParaRPr lang="en-US" dirty="0" smtClean="0"/>
          </a:p>
          <a:p>
            <a:r>
              <a:rPr lang="en-US" dirty="0" smtClean="0"/>
              <a:t>see as a typical model of “First Principles”: Krugman Paul  and Well, Robin,  </a:t>
            </a:r>
            <a:r>
              <a:rPr lang="en-US" u="sng" dirty="0" smtClean="0"/>
              <a:t>Macroeconomics, 2</a:t>
            </a:r>
            <a:r>
              <a:rPr lang="en-US" u="sng" baseline="30000" dirty="0" smtClean="0"/>
              <a:t>nd</a:t>
            </a:r>
            <a:r>
              <a:rPr lang="en-US" u="sng" dirty="0" smtClean="0"/>
              <a:t> Edition, </a:t>
            </a:r>
            <a:r>
              <a:rPr lang="en-US" dirty="0" smtClean="0"/>
              <a:t>Worth Publishers, N.Y. pp. 6 and 11</a:t>
            </a:r>
          </a:p>
          <a:p>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sz="quarter" idx="1"/>
          </p:nvPr>
        </p:nvPicPr>
        <p:blipFill>
          <a:blip r:embed="rId2" cstate="print"/>
          <a:stretch>
            <a:fillRect/>
          </a:stretch>
        </p:blipFill>
        <p:spPr bwMode="auto">
          <a:xfrm>
            <a:off x="914400" y="-2667000"/>
            <a:ext cx="9144000" cy="118300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t>The Teleological “Logic” and Core of Capitalism: Production, Realization, Distribution and Utilization of Surplus Value</a:t>
            </a:r>
            <a:endParaRPr lang="en-US" sz="2400" b="1" i="1" dirty="0"/>
          </a:p>
        </p:txBody>
      </p:sp>
      <p:pic>
        <p:nvPicPr>
          <p:cNvPr id="4" name="Content Placeholder 3" descr="Slide1.JPG"/>
          <p:cNvPicPr>
            <a:picLocks noGrp="1" noChangeAspect="1"/>
          </p:cNvPicPr>
          <p:nvPr>
            <p:ph sz="quarter" idx="1"/>
          </p:nvPr>
        </p:nvPicPr>
        <p:blipFill>
          <a:blip r:embed="rId2" cstate="print"/>
          <a:stretch>
            <a:fillRect/>
          </a:stretch>
        </p:blipFill>
        <p:spPr>
          <a:xfrm>
            <a:off x="1752600" y="1447800"/>
            <a:ext cx="6096000" cy="4572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Power (ignored by MSE) Insulates Theory and Those Who Teach It From the Results of Theory and Its Applications</a:t>
            </a:r>
            <a:endParaRPr lang="en-US" sz="2400" dirty="0"/>
          </a:p>
        </p:txBody>
      </p:sp>
      <p:sp>
        <p:nvSpPr>
          <p:cNvPr id="3" name="Content Placeholder 2"/>
          <p:cNvSpPr>
            <a:spLocks noGrp="1"/>
          </p:cNvSpPr>
          <p:nvPr>
            <p:ph sz="quarter" idx="1"/>
          </p:nvPr>
        </p:nvSpPr>
        <p:spPr/>
        <p:txBody>
          <a:bodyPr/>
          <a:lstStyle/>
          <a:p>
            <a:pPr algn="just">
              <a:buNone/>
            </a:pPr>
            <a:r>
              <a:rPr lang="en-US" i="1" dirty="0" smtClean="0"/>
              <a:t>"Our power, then, has the grave liability of rendering our theories about the world immune from failure. But by becoming deaf to easily discerned warning signs, we may ignore long-term costs that result from our actions and dismiss reverses that should lead to a re-examination of our goals and means.“ </a:t>
            </a:r>
          </a:p>
          <a:p>
            <a:pPr algn="just">
              <a:buNone/>
            </a:pPr>
            <a:r>
              <a:rPr lang="en-US" i="1" dirty="0" smtClean="0"/>
              <a:t>        (Republican Congressman Henry Hyde)</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“See”? A Duck? A Rabbit?</a:t>
            </a:r>
            <a:endParaRPr lang="en-US" dirty="0"/>
          </a:p>
        </p:txBody>
      </p:sp>
      <p:pic>
        <p:nvPicPr>
          <p:cNvPr id="4" name="Content Placeholder 3" descr="illusion_25.gif"/>
          <p:cNvPicPr>
            <a:picLocks noGrp="1" noChangeAspect="1"/>
          </p:cNvPicPr>
          <p:nvPr>
            <p:ph sz="quarter" idx="1"/>
          </p:nvPr>
        </p:nvPicPr>
        <p:blipFill>
          <a:blip r:embed="rId2" cstate="print"/>
          <a:stretch>
            <a:fillRect/>
          </a:stretch>
        </p:blipFill>
        <p:spPr>
          <a:xfrm>
            <a:off x="1752600" y="1746504"/>
            <a:ext cx="5619166" cy="419709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Some Common Types of Errors in  MSE Econometrics and Research Design and Praxis </a:t>
            </a:r>
            <a:endParaRPr lang="en-US" sz="2800" b="1" i="1" dirty="0"/>
          </a:p>
        </p:txBody>
      </p:sp>
      <p:sp>
        <p:nvSpPr>
          <p:cNvPr id="3" name="Content Placeholder 2"/>
          <p:cNvSpPr>
            <a:spLocks noGrp="1"/>
          </p:cNvSpPr>
          <p:nvPr>
            <p:ph sz="quarter" idx="1"/>
          </p:nvPr>
        </p:nvSpPr>
        <p:spPr/>
        <p:txBody>
          <a:bodyPr>
            <a:normAutofit fontScale="85000" lnSpcReduction="20000"/>
          </a:bodyPr>
          <a:lstStyle/>
          <a:p>
            <a:pPr algn="just"/>
            <a:r>
              <a:rPr lang="en-US" b="1" i="1" dirty="0" smtClean="0"/>
              <a:t>Type I Sampling Error</a:t>
            </a:r>
            <a:r>
              <a:rPr lang="en-US" dirty="0" smtClean="0"/>
              <a:t>: ( p &lt; .05 still gives  potential  Type I Sampling Error as in a set of finite data, Type I error cannot ever = 0, thus always a probability a true hypothesis is rejected even when correctly specified)</a:t>
            </a:r>
          </a:p>
          <a:p>
            <a:pPr algn="just"/>
            <a:r>
              <a:rPr lang="en-US" b="1" i="1" dirty="0" smtClean="0"/>
              <a:t>Type II Specification Error</a:t>
            </a:r>
            <a:r>
              <a:rPr lang="en-US" dirty="0" smtClean="0"/>
              <a:t>: (Is the IF statement of the hypothesis correctly specified; ordinary least squares-model assumes: </a:t>
            </a:r>
            <a:r>
              <a:rPr lang="en-US" dirty="0" err="1" smtClean="0"/>
              <a:t>regressors</a:t>
            </a:r>
            <a:r>
              <a:rPr lang="en-US" dirty="0" smtClean="0"/>
              <a:t> are exogenous; error terms are assumed </a:t>
            </a:r>
            <a:r>
              <a:rPr lang="en-US" dirty="0" err="1" smtClean="0"/>
              <a:t>homoskedastic</a:t>
            </a:r>
            <a:r>
              <a:rPr lang="en-US" dirty="0" smtClean="0"/>
              <a:t>, uncorrelated and sometimes normally distributed) Violations of these assumptions  common  thus  Type II errors.</a:t>
            </a:r>
          </a:p>
          <a:p>
            <a:pPr algn="just"/>
            <a:r>
              <a:rPr lang="en-US" b="1" i="1" dirty="0" smtClean="0"/>
              <a:t>Type III Methodological Errors</a:t>
            </a:r>
            <a:r>
              <a:rPr lang="en-US" dirty="0" smtClean="0"/>
              <a:t>: a) Measurement error; b) Data mining; c) </a:t>
            </a:r>
            <a:r>
              <a:rPr lang="en-US" dirty="0" err="1" smtClean="0"/>
              <a:t>Duhem-Quine</a:t>
            </a:r>
            <a:r>
              <a:rPr lang="en-US" dirty="0" smtClean="0"/>
              <a:t> Critique; d) Publication Bias;  e) Historical events sui generis; f) add: ceteris paribus/a-</a:t>
            </a:r>
            <a:r>
              <a:rPr lang="en-US" dirty="0" err="1" smtClean="0"/>
              <a:t>contextuality</a:t>
            </a:r>
            <a:r>
              <a:rPr lang="en-US" dirty="0" smtClean="0"/>
              <a:t>; g) confirmation bias; h) fallacies (composition, division etc)</a:t>
            </a:r>
          </a:p>
          <a:p>
            <a:pPr algn="just">
              <a:buNone/>
            </a:pPr>
            <a:endParaRPr lang="en-US" dirty="0" smtClean="0"/>
          </a:p>
          <a:p>
            <a:r>
              <a:rPr lang="en-US" b="1" i="1" dirty="0" smtClean="0"/>
              <a:t>(See: Hollanders, D.F.  “Five Methodological Fallacies in Applied Econometrics”, Real World Economics Review, No. 57. pp 115).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Current Crises </a:t>
            </a:r>
            <a:r>
              <a:rPr lang="en-US" sz="2800" dirty="0" smtClean="0">
                <a:sym typeface="Wingdings" pitchFamily="2" charset="2"/>
              </a:rPr>
              <a:t> </a:t>
            </a:r>
            <a:r>
              <a:rPr lang="en-US" sz="2800" dirty="0" smtClean="0"/>
              <a:t>Retreat [Again] to Joseph                  Schumpeter the “Anti-Marxist  ‘Marxian’ ”</a:t>
            </a:r>
            <a:endParaRPr lang="en-US" sz="2800"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With “Mainstream Economics” increasingly under siege from the realities, data, patterns and crises that its practitioners said could never happen in the long-run but have occurred again, now how to rescue capitalism, and its supporting “mainstream” theory,  from its own supporters, their theories and their repeatedly failed and bankrupt predictions and policy applications of theory?</a:t>
            </a:r>
          </a:p>
          <a:p>
            <a:pPr algn="just">
              <a:buNone/>
            </a:pPr>
            <a:endParaRPr lang="en-US" dirty="0" smtClean="0"/>
          </a:p>
          <a:p>
            <a:pPr algn="just">
              <a:buNone/>
            </a:pPr>
            <a:r>
              <a:rPr lang="en-US" dirty="0" smtClean="0"/>
              <a:t>Answer: The periodic crises and wild swings in major economic aggregates, yes “may” contradict the Neoclassical narrative of a self-organizing/stabilizing/renewing/equilibrating/reproducing or “auto-</a:t>
            </a:r>
            <a:r>
              <a:rPr lang="en-US" dirty="0" err="1" smtClean="0"/>
              <a:t>poietic</a:t>
            </a:r>
            <a:r>
              <a:rPr lang="en-US" dirty="0" smtClean="0"/>
              <a:t>” capitalism, but they provide the evidence of positive effects of  the hurricane or typhoon-like “Gales of Creative Destruction” out of the periodic turmoil of  capitalism: “Wei </a:t>
            </a:r>
            <a:r>
              <a:rPr lang="en-US" dirty="0" err="1" smtClean="0"/>
              <a:t>Ji</a:t>
            </a:r>
            <a:r>
              <a:rPr lang="en-US" dirty="0" smtClean="0"/>
              <a:t>” Danger and Opportunity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of Paper and Presentation</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b="1" dirty="0" smtClean="0"/>
              <a:t>                                                        ABSTRACT</a:t>
            </a:r>
            <a:endParaRPr lang="en-US" dirty="0" smtClean="0"/>
          </a:p>
          <a:p>
            <a:pPr algn="just"/>
            <a:r>
              <a:rPr lang="en-US" b="1" dirty="0" smtClean="0"/>
              <a:t>The accompanying paper, </a:t>
            </a:r>
            <a:r>
              <a:rPr lang="en-US" b="1" i="1" dirty="0" smtClean="0"/>
              <a:t>The Theoretical System and Predictions of Karl Marx and Friedrich Engels: A Compendium of Assumptions, Postulates and Predictions</a:t>
            </a:r>
            <a:br>
              <a:rPr lang="en-US" b="1" i="1" dirty="0" smtClean="0"/>
            </a:br>
            <a:r>
              <a:rPr lang="en-US" b="1" dirty="0" smtClean="0"/>
              <a:t>this presentation, and modeling based upon it, explore the theoretical system of Marx and Engels as an integrated and largely coherent system of theory and praxis from which Marx made a compendium of definite and testable predictions about the logic, dynamics and trajectories of capitalism; it is important to be clear as to what Marx and Engels really wrote and argued. These predictions, one of the tests of theory and its application, are identified, formed into a compendium and sourced. Also presented in this paper and presentation are: a) some of the essential differences between Marxist versus Neoclassical or “mainstream” economics; b) some recurring and failed attempts to rescue Neoclassical economics from its own contradictions and failures in prediction and applications via policy; c) some suggestions on future approaches, modeling and projects in pedagogy and research in political economy based on Marxism and applied to the concrete conditions and realities of China</a:t>
            </a:r>
            <a:r>
              <a:rPr lang="en-US" dirty="0" smtClean="0"/>
              <a:t>.</a:t>
            </a:r>
          </a:p>
          <a:p>
            <a:pPr algn="just"/>
            <a:r>
              <a:rPr lang="en-US" b="1" i="1" dirty="0" smtClean="0"/>
              <a:t> </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Polemicists for MSE and Neo-liberalism Find and Need Schumpeter--Again</a:t>
            </a:r>
            <a:endParaRPr lang="en-US" b="1" i="1"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“We are now living it is said, in the Age of Schumpeter…Schumpeter was a powerful prophet and he now offers dazzling insights into everything from the rise of  </a:t>
            </a:r>
            <a:r>
              <a:rPr lang="en-US" dirty="0" err="1" smtClean="0"/>
              <a:t>Walmart</a:t>
            </a:r>
            <a:r>
              <a:rPr lang="en-US" dirty="0" smtClean="0"/>
              <a:t> to prosperity’s discontents. He is best known for his evocative phrase Schumpeter saw capitalism as a system that </a:t>
            </a:r>
            <a:r>
              <a:rPr lang="en-US" dirty="0" smtClean="0"/>
              <a:t>produces </a:t>
            </a:r>
            <a:r>
              <a:rPr lang="en-US" b="1" i="1" dirty="0" smtClean="0"/>
              <a:t>‘creative </a:t>
            </a:r>
            <a:r>
              <a:rPr lang="en-US" b="1" i="1" dirty="0" smtClean="0"/>
              <a:t>destruction’. </a:t>
            </a:r>
            <a:r>
              <a:rPr lang="en-US" dirty="0" smtClean="0"/>
              <a:t>unleashes material progress—raising living standards, more creature comforts—through the </a:t>
            </a:r>
            <a:r>
              <a:rPr lang="en-US" b="1" i="1" dirty="0" smtClean="0"/>
              <a:t>turmoil</a:t>
            </a:r>
            <a:r>
              <a:rPr lang="en-US" dirty="0" smtClean="0"/>
              <a:t> of new technologies and business methods. The ‘entrepreneur’, a man of great vision and energy (in his day, there were few women in business) was the driving force of change. </a:t>
            </a:r>
            <a:r>
              <a:rPr lang="en-US" b="1" i="1" dirty="0" smtClean="0"/>
              <a:t>Indeed Schumpeter’s idea of chaotic capitalism seems everywhere confirmed</a:t>
            </a:r>
            <a:r>
              <a:rPr lang="en-US" dirty="0" smtClean="0"/>
              <a:t>.” </a:t>
            </a:r>
          </a:p>
          <a:p>
            <a:pPr algn="just"/>
            <a:r>
              <a:rPr lang="en-US" dirty="0" smtClean="0"/>
              <a:t>(</a:t>
            </a:r>
            <a:r>
              <a:rPr lang="en-US" b="1" i="1" dirty="0" smtClean="0"/>
              <a:t>Robert J. Samuelson, Newsweek and Neoclassical/Neoliberal Polemicist</a:t>
            </a:r>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Capitalism [and its supporting MSE theory] Survive?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From the book “</a:t>
            </a:r>
            <a:r>
              <a:rPr lang="en-US" u="sng" dirty="0" smtClean="0"/>
              <a:t>Can Capitalism Survive?: Creative Destruction and the Future of the Global Economy</a:t>
            </a:r>
            <a:r>
              <a:rPr lang="en-US" dirty="0" smtClean="0"/>
              <a:t>, Harper Books, N.Y. </a:t>
            </a:r>
            <a:r>
              <a:rPr lang="en-US" b="1" i="1" dirty="0" smtClean="0"/>
              <a:t>1976 </a:t>
            </a:r>
            <a:r>
              <a:rPr lang="en-US" dirty="0" smtClean="0"/>
              <a:t> by Joseph Schumpeter (a new book created from excerpts from Joseph A. Schumpeter’s </a:t>
            </a:r>
            <a:r>
              <a:rPr lang="en-US" u="sng" dirty="0" smtClean="0"/>
              <a:t>Capitalism, Socialism and Democracy</a:t>
            </a:r>
            <a:r>
              <a:rPr lang="en-US" dirty="0" smtClean="0"/>
              <a:t>):</a:t>
            </a:r>
          </a:p>
          <a:p>
            <a:pPr>
              <a:buNone/>
            </a:pPr>
            <a:endParaRPr lang="en-US" dirty="0" smtClean="0"/>
          </a:p>
          <a:p>
            <a:pPr algn="just"/>
            <a:r>
              <a:rPr lang="en-US" dirty="0" smtClean="0"/>
              <a:t>“How do we put the financial crisis behind us and get growing again? The answer is in rediscovering the essence of entrepreneurial capitalism. As Joseph Schumpeter, the twentieth century’s foremost economist, observed, dynamic growth requires </a:t>
            </a:r>
            <a:r>
              <a:rPr lang="en-US" b="1" i="1" dirty="0" smtClean="0"/>
              <a:t>constant innovation and volatility</a:t>
            </a:r>
            <a:r>
              <a:rPr lang="en-US" dirty="0" smtClean="0"/>
              <a:t>. That’s capitalism, and it works. It is our way forward.” (Steve Forbes, Forbes Magazine on the cover of the book).</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What was Schumpeter’s Answer as to the Stability-Survivability of Capitalism?</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“Can capitalism survive? No, I do not think it can. But this opinion of mine, like that of every other economist who has pronounced upon the subject, is in itself completely uninteresting. What counts in any attempt at social prognosis is not the Yes or No that sums up the facts and arguments which lead up to it but those facts and those arguments themselves. They contain all that is scientific in the final result.” </a:t>
            </a:r>
          </a:p>
          <a:p>
            <a:pPr algn="just"/>
            <a:r>
              <a:rPr lang="en-US" dirty="0" smtClean="0"/>
              <a:t>“Analysis, whether economic or other, never yields more than a statement about the tendencies present in an observable pattern. And these will never tell us what </a:t>
            </a:r>
            <a:r>
              <a:rPr lang="en-US" b="1" i="1" dirty="0" smtClean="0"/>
              <a:t>will </a:t>
            </a:r>
            <a:r>
              <a:rPr lang="en-US" dirty="0" smtClean="0"/>
              <a:t>happen to the pattern but only what </a:t>
            </a:r>
            <a:r>
              <a:rPr lang="en-US" b="1" i="1" dirty="0" smtClean="0"/>
              <a:t>would</a:t>
            </a:r>
            <a:r>
              <a:rPr lang="en-US" dirty="0" smtClean="0"/>
              <a:t> happen if they continued to act as if they have been acting in the same time interval covered by our observation and if no other factors intruded. ‘Inevitability’ or ‘necessity’ can never mean more than this.” (Joseph Schumpeter, Prologue, p1)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Schumpeter as a “Social Astronomer” and Prognosticator of Capitalism</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“One more point before we start. The thesis I shall endeavor to establish is that the actual and prospective performance of  the capitalist system is such as to negative[sic] the idea of its breaking down under the weight of economic failure [Marx], but that its very success undermines the social institutions which protect it, and ‘inevitability’ creates conditions in which it will not be able to live and which point to socialism as the heir apparent. My final conclusion therefore does not differ, however much my argument may, from that of most socialist writers and in particular from that of all Marxists. But in order to accept it one does not need to be a socialist. Prognosis does not imply the desirability of the course one predicts. If a doctor predicts that his patient will die presently, this does not mean that he desires it. One may hate socialism or at least look upon with cool criticism, and yet foresee its advent. Many conservatives did and do.’</a:t>
            </a:r>
          </a:p>
          <a:p>
            <a:pPr algn="just"/>
            <a:endParaRPr lang="en-US" dirty="0" smtClean="0"/>
          </a:p>
          <a:p>
            <a:pPr algn="just"/>
            <a:r>
              <a:rPr lang="en-US" dirty="0" smtClean="0"/>
              <a:t>  “Nor need one accept this conclusion in order to qualify to be a socialist. One may love socialism and ardently believe in its economic, cultural and ethical superiority but nevertheless believe at the same time that capitalist society does not harbor any tendency to self-destruction.  There are in fact socialists who believe that the capitalist order is gaining strength and is entrenching itself as time goes on, so that it is </a:t>
            </a:r>
            <a:r>
              <a:rPr lang="en-US" dirty="0" err="1" smtClean="0"/>
              <a:t>chimeral</a:t>
            </a:r>
            <a:r>
              <a:rPr lang="en-US" dirty="0" smtClean="0"/>
              <a:t> to hope for its breakdown.” (Prologue continued pp. 2-3)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t>MSE Assumes Away Global Contexts and </a:t>
            </a:r>
            <a:r>
              <a:rPr lang="en-US" sz="2400" b="1" i="1" dirty="0" err="1" smtClean="0"/>
              <a:t>Endogeneity</a:t>
            </a:r>
            <a:r>
              <a:rPr lang="en-US" sz="2400" b="1" i="1" dirty="0" smtClean="0"/>
              <a:t> Among and Between Dimensions of the Global System</a:t>
            </a:r>
            <a:endParaRPr lang="en-US" sz="2400" b="1" i="1" dirty="0"/>
          </a:p>
        </p:txBody>
      </p:sp>
      <p:pic>
        <p:nvPicPr>
          <p:cNvPr id="4" name="Content Placeholder 3" descr="Slide8.JPG"/>
          <p:cNvPicPr>
            <a:picLocks noGrp="1" noChangeAspect="1"/>
          </p:cNvPicPr>
          <p:nvPr>
            <p:ph sz="quarter" idx="1"/>
          </p:nvPr>
        </p:nvPicPr>
        <p:blipFill>
          <a:blip r:embed="rId2" cstate="print"/>
          <a:stretch>
            <a:fillRect/>
          </a:stretch>
        </p:blipFill>
        <p:spPr>
          <a:xfrm>
            <a:off x="1676400" y="1447800"/>
            <a:ext cx="6096000" cy="4572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Contrasts Between MSE and Marxist Political Economy I</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 NEOCLASSICAL ECONOMICS</a:t>
            </a:r>
            <a:endParaRPr lang="en-US" dirty="0" smtClean="0"/>
          </a:p>
          <a:p>
            <a:pPr>
              <a:buNone/>
            </a:pPr>
            <a:r>
              <a:rPr lang="en-US" sz="2300" dirty="0" smtClean="0"/>
              <a:t>1. ANALYTICAL FOCUS: INDIVIDUALS </a:t>
            </a:r>
          </a:p>
          <a:p>
            <a:pPr>
              <a:buNone/>
            </a:pPr>
            <a:r>
              <a:rPr lang="en-US" sz="2300" dirty="0" smtClean="0"/>
              <a:t>2. FOCUS: DIMINISHING RETURNS</a:t>
            </a:r>
          </a:p>
          <a:p>
            <a:pPr>
              <a:buNone/>
            </a:pPr>
            <a:r>
              <a:rPr lang="en-US" sz="2300" dirty="0" smtClean="0"/>
              <a:t>3. SYSTEMS: ESSENTIALLY MORPHOSTATIC</a:t>
            </a:r>
          </a:p>
          <a:p>
            <a:pPr>
              <a:buNone/>
            </a:pPr>
            <a:r>
              <a:rPr lang="en-US" sz="2300" dirty="0" smtClean="0"/>
              <a:t>4. MICRO </a:t>
            </a:r>
            <a:r>
              <a:rPr lang="en-US" sz="2300" dirty="0" smtClean="0">
                <a:sym typeface="Wingdings"/>
              </a:rPr>
              <a:t></a:t>
            </a:r>
            <a:r>
              <a:rPr lang="en-US" sz="2300" dirty="0" smtClean="0"/>
              <a:t> MACRO (WHOLE = SUM OF PARTS)</a:t>
            </a:r>
          </a:p>
          <a:p>
            <a:pPr>
              <a:buNone/>
            </a:pPr>
            <a:r>
              <a:rPr lang="en-US" sz="2300" dirty="0" smtClean="0"/>
              <a:t>5. ECONOMY AS SEPARATE SPHERE OF SOCIETY</a:t>
            </a:r>
          </a:p>
          <a:p>
            <a:pPr>
              <a:buNone/>
            </a:pPr>
            <a:r>
              <a:rPr lang="en-US" sz="2300" dirty="0" smtClean="0"/>
              <a:t>6. ULTIMATE INDEPENDENT AND DEPENDNT VARBLES</a:t>
            </a:r>
          </a:p>
          <a:p>
            <a:pPr>
              <a:buNone/>
            </a:pPr>
            <a:r>
              <a:rPr lang="en-US" sz="2300" dirty="0" smtClean="0"/>
              <a:t>7. CAUSALITY LINEAR AND UNIDIRECTIONAL</a:t>
            </a:r>
          </a:p>
          <a:p>
            <a:pPr>
              <a:buNone/>
            </a:pPr>
            <a:r>
              <a:rPr lang="en-US" sz="2300" dirty="0" smtClean="0"/>
              <a:t>8. NO SPACE, NO TIME, NO “PLACE”, NO STRUCTURE IN ANALYSIS</a:t>
            </a:r>
          </a:p>
          <a:p>
            <a:pPr>
              <a:buNone/>
            </a:pPr>
            <a:r>
              <a:rPr lang="en-US" sz="2300" dirty="0" smtClean="0"/>
              <a:t>9. NO MONEY, DEBT, USURY, TRANS OR INFO COSTS IN ANALYSIS</a:t>
            </a:r>
            <a:endParaRPr lang="en-US" sz="2300" dirty="0"/>
          </a:p>
        </p:txBody>
      </p:sp>
      <p:sp>
        <p:nvSpPr>
          <p:cNvPr id="4" name="Content Placeholder 3"/>
          <p:cNvSpPr>
            <a:spLocks noGrp="1"/>
          </p:cNvSpPr>
          <p:nvPr>
            <p:ph sz="quarter" idx="2"/>
          </p:nvPr>
        </p:nvSpPr>
        <p:spPr/>
        <p:txBody>
          <a:bodyPr>
            <a:normAutofit fontScale="70000" lnSpcReduction="20000"/>
          </a:bodyPr>
          <a:lstStyle/>
          <a:p>
            <a:r>
              <a:rPr lang="en-US" b="1" i="1" dirty="0" smtClean="0"/>
              <a:t>MARXIST POLITICAL ECONOMY</a:t>
            </a:r>
            <a:r>
              <a:rPr lang="en-US" dirty="0" smtClean="0"/>
              <a:t> </a:t>
            </a:r>
          </a:p>
          <a:p>
            <a:pPr>
              <a:buNone/>
            </a:pPr>
            <a:r>
              <a:rPr lang="en-US" sz="2300" dirty="0" smtClean="0"/>
              <a:t>1. FOCUS: ON SYSTEMS, GROUPS, </a:t>
            </a:r>
          </a:p>
          <a:p>
            <a:pPr>
              <a:buNone/>
            </a:pPr>
            <a:r>
              <a:rPr lang="en-US" sz="2300" dirty="0" smtClean="0"/>
              <a:t>2. FOCUS: INCREASING RETURNS</a:t>
            </a:r>
          </a:p>
          <a:p>
            <a:pPr>
              <a:buNone/>
            </a:pPr>
            <a:r>
              <a:rPr lang="en-US" sz="2300" dirty="0" smtClean="0"/>
              <a:t>3. SYSTEMS: ESSENTIAL MORPHOGENETIC</a:t>
            </a:r>
          </a:p>
          <a:p>
            <a:pPr>
              <a:buNone/>
            </a:pPr>
            <a:r>
              <a:rPr lang="en-US" sz="2300" dirty="0" smtClean="0"/>
              <a:t>4. MACRO</a:t>
            </a:r>
            <a:r>
              <a:rPr lang="en-US" sz="2300" dirty="0" smtClean="0">
                <a:sym typeface="Wingdings"/>
              </a:rPr>
              <a:t></a:t>
            </a:r>
            <a:r>
              <a:rPr lang="en-US" sz="2300" dirty="0" smtClean="0"/>
              <a:t>MICRO-- -&gt;MACRO (WHOLE = &lt;/&gt;SUM)</a:t>
            </a:r>
          </a:p>
          <a:p>
            <a:pPr>
              <a:buNone/>
            </a:pPr>
            <a:r>
              <a:rPr lang="en-US" sz="2300" dirty="0" smtClean="0"/>
              <a:t>5. ECONOMIC AND “NON-ECONOMIC”  ARE INTEGRAL</a:t>
            </a:r>
          </a:p>
          <a:p>
            <a:pPr>
              <a:buNone/>
            </a:pPr>
            <a:r>
              <a:rPr lang="en-US" sz="2300" dirty="0" smtClean="0"/>
              <a:t>6. NO ULTIMATE INDEP-DEPEND VARIABLES</a:t>
            </a:r>
          </a:p>
          <a:p>
            <a:pPr>
              <a:buNone/>
            </a:pPr>
            <a:r>
              <a:rPr lang="en-US" sz="2300" dirty="0" smtClean="0"/>
              <a:t>7. ONLY “PROXIMATE CAUSALITY” OVERDETERMINATION</a:t>
            </a:r>
          </a:p>
          <a:p>
            <a:pPr>
              <a:buNone/>
            </a:pPr>
            <a:r>
              <a:rPr lang="en-US" sz="2300" dirty="0" smtClean="0"/>
              <a:t>8.DYNAMCS OF STRUCTURE SPACE,TIME,“PLACE”,SPACE-TIME</a:t>
            </a:r>
          </a:p>
          <a:p>
            <a:pPr>
              <a:buNone/>
            </a:pPr>
            <a:r>
              <a:rPr lang="en-US" sz="2300" dirty="0" smtClean="0"/>
              <a:t>9. MONEY, DEBT, USURY, TRANS ND INFO COSTS INCORPO</a:t>
            </a:r>
            <a:r>
              <a:rPr lang="en-US" dirty="0" smtClean="0"/>
              <a:t>RATED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Contrasts Between MSE and Marxist Political Economy II</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sz="4000" b="1" dirty="0" smtClean="0"/>
              <a:t>          </a:t>
            </a:r>
            <a:r>
              <a:rPr lang="en-US" sz="6400" b="1" dirty="0" smtClean="0"/>
              <a:t>NEOCLASSICAL ECONONOMICS</a:t>
            </a:r>
          </a:p>
          <a:p>
            <a:pPr>
              <a:buNone/>
            </a:pPr>
            <a:r>
              <a:rPr lang="en-US" sz="6400" dirty="0" smtClean="0"/>
              <a:t>10. ULTIMATE EXOGENEITY IN SOME VARIABLES</a:t>
            </a:r>
          </a:p>
          <a:p>
            <a:pPr>
              <a:buNone/>
            </a:pPr>
            <a:r>
              <a:rPr lang="en-US" sz="6400" dirty="0" smtClean="0"/>
              <a:t>11. TECHNOLOGY AND SCIENCE EXOGENOUS</a:t>
            </a:r>
          </a:p>
          <a:p>
            <a:pPr>
              <a:buNone/>
            </a:pPr>
            <a:r>
              <a:rPr lang="en-US" sz="6400" dirty="0" smtClean="0"/>
              <a:t>12. NEWTONIAN-LIKE MORPHOSTATICS</a:t>
            </a:r>
          </a:p>
          <a:p>
            <a:pPr>
              <a:buNone/>
            </a:pPr>
            <a:r>
              <a:rPr lang="en-US" sz="6400" dirty="0" smtClean="0"/>
              <a:t>13. “HUMAN NATURE” CONSTANT &amp; GENERAL</a:t>
            </a:r>
          </a:p>
          <a:p>
            <a:pPr>
              <a:buNone/>
            </a:pPr>
            <a:r>
              <a:rPr lang="en-US" sz="6400" dirty="0" smtClean="0"/>
              <a:t>14. COMPARATIVE STATICS IN ANALYSIS</a:t>
            </a:r>
          </a:p>
          <a:p>
            <a:pPr>
              <a:buNone/>
            </a:pPr>
            <a:r>
              <a:rPr lang="en-US" sz="6400" dirty="0" smtClean="0"/>
              <a:t>15. ELEMENTS OF ANALYSIS QUANTITIES &amp; PRICES</a:t>
            </a:r>
          </a:p>
          <a:p>
            <a:pPr>
              <a:buNone/>
            </a:pPr>
            <a:r>
              <a:rPr lang="en-US" sz="6400" dirty="0" smtClean="0"/>
              <a:t>16. HYPOTHETICO-DEDUCTIVIST METHODOLOGY</a:t>
            </a:r>
          </a:p>
          <a:p>
            <a:pPr>
              <a:buNone/>
            </a:pPr>
            <a:r>
              <a:rPr lang="en-US" sz="6400" dirty="0" smtClean="0"/>
              <a:t>17. ECONOMICS AS SIMPLIFIED SOFT PHYSICS</a:t>
            </a:r>
          </a:p>
          <a:p>
            <a:pPr>
              <a:buNone/>
            </a:pPr>
            <a:r>
              <a:rPr lang="en-US" sz="6400" dirty="0" smtClean="0"/>
              <a:t>18. FOCUS ON BARTER-LIKE EXCHANGE</a:t>
            </a:r>
          </a:p>
          <a:p>
            <a:pPr>
              <a:buNone/>
            </a:pPr>
            <a:r>
              <a:rPr lang="en-US" sz="6400" dirty="0" smtClean="0"/>
              <a:t>19. FOCUS ON MARKETS AND INDIV EXCHANGE</a:t>
            </a:r>
          </a:p>
          <a:p>
            <a:pPr>
              <a:buNone/>
            </a:pPr>
            <a:endParaRPr lang="en-US" sz="6400" dirty="0"/>
          </a:p>
        </p:txBody>
      </p:sp>
      <p:sp>
        <p:nvSpPr>
          <p:cNvPr id="4" name="Content Placeholder 3"/>
          <p:cNvSpPr>
            <a:spLocks noGrp="1"/>
          </p:cNvSpPr>
          <p:nvPr>
            <p:ph sz="quarter" idx="2"/>
          </p:nvPr>
        </p:nvSpPr>
        <p:spPr/>
        <p:txBody>
          <a:bodyPr>
            <a:noAutofit/>
          </a:bodyPr>
          <a:lstStyle/>
          <a:p>
            <a:pPr>
              <a:buNone/>
            </a:pPr>
            <a:r>
              <a:rPr lang="en-US" sz="1600" b="1" i="1" dirty="0" smtClean="0"/>
              <a:t>       MARXIST POLITICAL ECONOMY</a:t>
            </a:r>
            <a:endParaRPr lang="en-US" sz="1600" dirty="0" smtClean="0"/>
          </a:p>
          <a:p>
            <a:pPr>
              <a:buNone/>
            </a:pPr>
            <a:r>
              <a:rPr lang="en-US" sz="1600" dirty="0" smtClean="0"/>
              <a:t>10. NO ULTIMATE EXOGENEITY--</a:t>
            </a:r>
          </a:p>
          <a:p>
            <a:pPr>
              <a:buNone/>
            </a:pPr>
            <a:r>
              <a:rPr lang="en-US" sz="1600" dirty="0" smtClean="0"/>
              <a:t>11. TECHNOLOGY AND SCIENCE ENDOGENOUS</a:t>
            </a:r>
          </a:p>
          <a:p>
            <a:pPr>
              <a:buNone/>
            </a:pPr>
            <a:r>
              <a:rPr lang="en-US" sz="1600" dirty="0" smtClean="0"/>
              <a:t>12. DIALECTICAL MORPHOGENETICS</a:t>
            </a:r>
          </a:p>
          <a:p>
            <a:pPr>
              <a:buNone/>
            </a:pPr>
            <a:r>
              <a:rPr lang="en-US" sz="1600" dirty="0" smtClean="0"/>
              <a:t>13. “HUMAN NATURE” VARIABLE/SYSTEM </a:t>
            </a:r>
          </a:p>
          <a:p>
            <a:pPr>
              <a:buNone/>
            </a:pPr>
            <a:r>
              <a:rPr lang="en-US" sz="1600" dirty="0" smtClean="0"/>
              <a:t>14. DYNAMIC ANALYSIS SPACE AND TIME</a:t>
            </a:r>
          </a:p>
          <a:p>
            <a:pPr>
              <a:buNone/>
            </a:pPr>
            <a:r>
              <a:rPr lang="en-US" sz="1600" dirty="0" smtClean="0"/>
              <a:t>15. ELEMENTS ARE PATTERNS &amp; POSSIBILITIES AND SHIFTS CONTEXTS</a:t>
            </a:r>
          </a:p>
          <a:p>
            <a:pPr>
              <a:buNone/>
            </a:pPr>
            <a:r>
              <a:rPr lang="en-US" sz="1600" dirty="0" smtClean="0"/>
              <a:t>16. DIALECTICAL INDUCTIVE-DEDUCTVE </a:t>
            </a:r>
          </a:p>
          <a:p>
            <a:pPr>
              <a:buNone/>
            </a:pPr>
            <a:r>
              <a:rPr lang="en-US" sz="1600" dirty="0" smtClean="0"/>
              <a:t>17. POLITICAL ECONOMY AS COMPLEXITY SCIENCE</a:t>
            </a:r>
          </a:p>
          <a:p>
            <a:pPr>
              <a:buNone/>
            </a:pPr>
            <a:r>
              <a:rPr lang="en-US" sz="1600" dirty="0" smtClean="0"/>
              <a:t>18. FOCUS ON PRODUCTION –DISTRIBN  </a:t>
            </a:r>
          </a:p>
          <a:p>
            <a:pPr>
              <a:buNone/>
            </a:pPr>
            <a:r>
              <a:rPr lang="en-US" sz="1600" dirty="0" smtClean="0"/>
              <a:t>19. FOCUS: INSTITUTIONS AND SOCIAL RELATIONS</a:t>
            </a: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Contrasts Between MSE and Marxist Political Economy III</a:t>
            </a:r>
            <a:endParaRPr lang="en-US" dirty="0"/>
          </a:p>
        </p:txBody>
      </p:sp>
      <p:sp>
        <p:nvSpPr>
          <p:cNvPr id="3" name="Content Placeholder 2"/>
          <p:cNvSpPr>
            <a:spLocks noGrp="1"/>
          </p:cNvSpPr>
          <p:nvPr>
            <p:ph sz="quarter" idx="1"/>
          </p:nvPr>
        </p:nvSpPr>
        <p:spPr/>
        <p:txBody>
          <a:bodyPr>
            <a:noAutofit/>
          </a:bodyPr>
          <a:lstStyle/>
          <a:p>
            <a:pPr>
              <a:buNone/>
            </a:pPr>
            <a:r>
              <a:rPr lang="en-US" sz="1600" b="1" dirty="0" smtClean="0"/>
              <a:t>        NEOCLASSICAL ECONOMICS</a:t>
            </a:r>
          </a:p>
          <a:p>
            <a:pPr>
              <a:buNone/>
            </a:pPr>
            <a:r>
              <a:rPr lang="en-US" sz="1600" dirty="0" smtClean="0"/>
              <a:t>20. NO CONCEPT POWER STRUCTURES RELNS</a:t>
            </a:r>
          </a:p>
          <a:p>
            <a:pPr>
              <a:buNone/>
            </a:pPr>
            <a:r>
              <a:rPr lang="en-US" sz="1600" dirty="0" smtClean="0"/>
              <a:t>21. INEQUALITY IN INCOME ONLY FORM CONS</a:t>
            </a:r>
          </a:p>
          <a:p>
            <a:pPr>
              <a:buNone/>
            </a:pPr>
            <a:r>
              <a:rPr lang="en-US" sz="1600" dirty="0" smtClean="0"/>
              <a:t>22. WANTS AND PREFERENCES EXOGENOUS</a:t>
            </a:r>
          </a:p>
          <a:p>
            <a:pPr>
              <a:buNone/>
            </a:pPr>
            <a:r>
              <a:rPr lang="en-US" sz="1600" dirty="0" smtClean="0"/>
              <a:t>23. FOCUS: COMPETITION AND SELF-INTEREST</a:t>
            </a:r>
          </a:p>
          <a:p>
            <a:pPr>
              <a:buNone/>
            </a:pPr>
            <a:r>
              <a:rPr lang="en-US" sz="1600" dirty="0" smtClean="0"/>
              <a:t>24. ACTORS UNINFLUENCED BY OTHERS (MI)</a:t>
            </a:r>
          </a:p>
          <a:p>
            <a:pPr>
              <a:buNone/>
            </a:pPr>
            <a:r>
              <a:rPr lang="en-US" sz="1600" dirty="0" smtClean="0"/>
              <a:t>25. RATIONALITY AN ASSUMPTION AND GIVEN</a:t>
            </a:r>
          </a:p>
          <a:p>
            <a:pPr>
              <a:buNone/>
            </a:pPr>
            <a:r>
              <a:rPr lang="en-US" sz="1600" dirty="0" smtClean="0"/>
              <a:t>26. ECON ACTIONS UNDER “GIVEN” CONSTRAINTS</a:t>
            </a:r>
          </a:p>
          <a:p>
            <a:pPr>
              <a:buNone/>
            </a:pPr>
            <a:r>
              <a:rPr lang="en-US" sz="1600" dirty="0" smtClean="0"/>
              <a:t>27. HIST, GEO, POLITCS, LAW, CULTURE EXOGEN.</a:t>
            </a:r>
          </a:p>
          <a:p>
            <a:pPr>
              <a:buNone/>
            </a:pPr>
            <a:r>
              <a:rPr lang="en-US" sz="1600" dirty="0" smtClean="0"/>
              <a:t>28. FORMAL “CLEAN”-QUANTIFIED MODELING</a:t>
            </a:r>
          </a:p>
          <a:p>
            <a:pPr>
              <a:buNone/>
            </a:pPr>
            <a:endParaRPr lang="en-US" sz="1600" b="1" dirty="0" smtClean="0"/>
          </a:p>
        </p:txBody>
      </p:sp>
      <p:sp>
        <p:nvSpPr>
          <p:cNvPr id="4" name="Content Placeholder 3"/>
          <p:cNvSpPr>
            <a:spLocks noGrp="1"/>
          </p:cNvSpPr>
          <p:nvPr>
            <p:ph sz="quarter" idx="2"/>
          </p:nvPr>
        </p:nvSpPr>
        <p:spPr/>
        <p:txBody>
          <a:bodyPr>
            <a:noAutofit/>
          </a:bodyPr>
          <a:lstStyle/>
          <a:p>
            <a:pPr>
              <a:buNone/>
            </a:pPr>
            <a:r>
              <a:rPr lang="en-US" sz="1600" b="1" i="1" dirty="0" smtClean="0"/>
              <a:t>MARXIST POLITICAL ECONOMY</a:t>
            </a:r>
          </a:p>
          <a:p>
            <a:pPr>
              <a:buNone/>
            </a:pPr>
            <a:r>
              <a:rPr lang="en-US" sz="1600" dirty="0" smtClean="0"/>
              <a:t>20. POWER STRUCTURES/RELATIONS CENTRAL</a:t>
            </a:r>
          </a:p>
          <a:p>
            <a:pPr>
              <a:buNone/>
            </a:pPr>
            <a:r>
              <a:rPr lang="en-US" sz="1600" dirty="0" smtClean="0"/>
              <a:t>21. INEQUALITIES: VARIOUS INTEGRATED FORM</a:t>
            </a:r>
          </a:p>
          <a:p>
            <a:pPr>
              <a:buNone/>
            </a:pPr>
            <a:r>
              <a:rPr lang="en-US" sz="1600" dirty="0" smtClean="0"/>
              <a:t>22. WANTS AND PREFERENCES ENDOGENOUS</a:t>
            </a:r>
          </a:p>
          <a:p>
            <a:pPr>
              <a:buNone/>
            </a:pPr>
            <a:r>
              <a:rPr lang="en-US" sz="1600" dirty="0" smtClean="0"/>
              <a:t>23. HUMAN BEHAVIOR COMPLEX AND ADAPTVE</a:t>
            </a:r>
          </a:p>
          <a:p>
            <a:pPr>
              <a:buNone/>
            </a:pPr>
            <a:r>
              <a:rPr lang="en-US" sz="1600" dirty="0" smtClean="0"/>
              <a:t>24. ACTORS INFLUENCED BY OTHERS AND GROUPS</a:t>
            </a:r>
          </a:p>
          <a:p>
            <a:pPr>
              <a:buNone/>
            </a:pPr>
            <a:r>
              <a:rPr lang="en-US" sz="1600" dirty="0" smtClean="0"/>
              <a:t>25. RATIONALITY VARIABLE AND ADAPTIVE</a:t>
            </a:r>
          </a:p>
          <a:p>
            <a:pPr>
              <a:buNone/>
            </a:pPr>
            <a:r>
              <a:rPr lang="en-US" sz="1600" dirty="0" smtClean="0"/>
              <a:t>26. ECON ACTIONS UNDER DYNAMIC CONSTRAINT</a:t>
            </a:r>
          </a:p>
          <a:p>
            <a:pPr>
              <a:buNone/>
            </a:pPr>
            <a:r>
              <a:rPr lang="en-US" sz="1600" dirty="0" smtClean="0"/>
              <a:t>27. HIST, GEO, POLITCS, LAW, CULTURE ENDOG.</a:t>
            </a:r>
          </a:p>
          <a:p>
            <a:pPr>
              <a:buNone/>
            </a:pPr>
            <a:r>
              <a:rPr lang="en-US" sz="1600" dirty="0" smtClean="0"/>
              <a:t>28. QUANT, QUAL, HISTORICAL, COMPAR ANALY</a:t>
            </a:r>
          </a:p>
          <a:p>
            <a:pPr>
              <a:buNone/>
            </a:pPr>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Comparisons between MSE and Marxist Political Economy IV</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2100" dirty="0" smtClean="0"/>
              <a:t>NEOCLASSICAL ECONOMICS</a:t>
            </a:r>
          </a:p>
          <a:p>
            <a:pPr>
              <a:buNone/>
            </a:pPr>
            <a:r>
              <a:rPr lang="en-US" sz="1800" dirty="0" smtClean="0"/>
              <a:t>29. SCARCITY ETERNAL = F (WANTS &gt; RESOURCES)</a:t>
            </a:r>
          </a:p>
          <a:p>
            <a:pPr>
              <a:buNone/>
            </a:pPr>
            <a:r>
              <a:rPr lang="en-US" sz="1800" dirty="0" smtClean="0"/>
              <a:t>30. CHANGE CAUSED BY EXOGENOUS SHOCKS</a:t>
            </a:r>
          </a:p>
          <a:p>
            <a:pPr>
              <a:buNone/>
            </a:pPr>
            <a:r>
              <a:rPr lang="en-US" sz="1800" dirty="0" smtClean="0"/>
              <a:t>31. ACTORS CALCULATE AND ACT ON THE MARGIN</a:t>
            </a:r>
          </a:p>
          <a:p>
            <a:pPr>
              <a:buNone/>
            </a:pPr>
            <a:r>
              <a:rPr lang="en-US" sz="1800" dirty="0" smtClean="0"/>
              <a:t>32. COMPETITIVE MARKETS THE NORM</a:t>
            </a:r>
          </a:p>
          <a:p>
            <a:pPr>
              <a:buNone/>
            </a:pPr>
            <a:r>
              <a:rPr lang="en-US" sz="1800" dirty="0" smtClean="0"/>
              <a:t>33. INSTITUTIONS PERIPHERAL, GIVEN, EXOGEN.</a:t>
            </a:r>
          </a:p>
          <a:p>
            <a:pPr>
              <a:buNone/>
            </a:pPr>
            <a:r>
              <a:rPr lang="en-US" sz="1800" dirty="0" smtClean="0"/>
              <a:t>34. POSITIVE VS NORMATIVE DISTINCTIONS</a:t>
            </a:r>
          </a:p>
          <a:p>
            <a:pPr>
              <a:buNone/>
            </a:pPr>
            <a:r>
              <a:rPr lang="en-US" sz="1800" dirty="0" smtClean="0"/>
              <a:t>35. SCIENCE SEEN AS REDUCTIONISTIC-SPECIALZD</a:t>
            </a:r>
          </a:p>
          <a:p>
            <a:pPr>
              <a:buNone/>
            </a:pPr>
            <a:r>
              <a:rPr lang="en-US" sz="1800" dirty="0" smtClean="0"/>
              <a:t>36. TEST OF SCIENCE IS PREDICTION</a:t>
            </a:r>
          </a:p>
          <a:p>
            <a:pPr>
              <a:buNone/>
            </a:pPr>
            <a:r>
              <a:rPr lang="en-US" sz="1800" dirty="0" smtClean="0"/>
              <a:t>37. THEORY AND PRAXIS SEPARABLE</a:t>
            </a:r>
          </a:p>
          <a:p>
            <a:pPr>
              <a:buNone/>
            </a:pPr>
            <a:r>
              <a:rPr lang="en-US" sz="1800" dirty="0" smtClean="0"/>
              <a:t>38. ALL EXCHANGES MUTUALLY BENEFICIAL</a:t>
            </a:r>
          </a:p>
          <a:p>
            <a:endParaRPr lang="en-US" sz="1800" dirty="0"/>
          </a:p>
        </p:txBody>
      </p:sp>
      <p:sp>
        <p:nvSpPr>
          <p:cNvPr id="4" name="Content Placeholder 3"/>
          <p:cNvSpPr>
            <a:spLocks noGrp="1"/>
          </p:cNvSpPr>
          <p:nvPr>
            <p:ph sz="quarter" idx="2"/>
          </p:nvPr>
        </p:nvSpPr>
        <p:spPr/>
        <p:txBody>
          <a:bodyPr>
            <a:normAutofit fontScale="85000" lnSpcReduction="10000"/>
          </a:bodyPr>
          <a:lstStyle/>
          <a:p>
            <a:r>
              <a:rPr lang="en-US" sz="2100" dirty="0" smtClean="0"/>
              <a:t>MARXIST POLITICAL ECONOMY</a:t>
            </a:r>
          </a:p>
          <a:p>
            <a:pPr>
              <a:buNone/>
            </a:pPr>
            <a:r>
              <a:rPr lang="en-US" sz="1600" dirty="0" smtClean="0"/>
              <a:t>29. SCARCITY VARIABLE = F (RESOURCES &lt; WANTS)</a:t>
            </a:r>
          </a:p>
          <a:p>
            <a:pPr>
              <a:buNone/>
            </a:pPr>
            <a:r>
              <a:rPr lang="en-US" sz="1600" dirty="0" smtClean="0"/>
              <a:t>30. CHANGE = F ( ENDOGENEITY &amp; ADAPTATION)</a:t>
            </a:r>
          </a:p>
          <a:p>
            <a:pPr>
              <a:buNone/>
            </a:pPr>
            <a:r>
              <a:rPr lang="en-US" sz="1600" dirty="0" smtClean="0"/>
              <a:t>31. ACTORS CALCULATE AND ACT HEURISTICALLY</a:t>
            </a:r>
          </a:p>
          <a:p>
            <a:pPr>
              <a:buNone/>
            </a:pPr>
            <a:r>
              <a:rPr lang="en-US" sz="1600" dirty="0" smtClean="0"/>
              <a:t>32. COMPETITIVE MARKETS A-TYPICAL</a:t>
            </a:r>
          </a:p>
          <a:p>
            <a:pPr>
              <a:buNone/>
            </a:pPr>
            <a:r>
              <a:rPr lang="en-US" sz="1600" dirty="0" smtClean="0"/>
              <a:t>33. INSTITUTIONS CENTRAL AND ENDOGENOUS</a:t>
            </a:r>
          </a:p>
          <a:p>
            <a:pPr>
              <a:buNone/>
            </a:pPr>
            <a:r>
              <a:rPr lang="en-US" sz="1600" dirty="0" smtClean="0"/>
              <a:t>34. POSITIVE VS NORMATIVE ILLUSORY</a:t>
            </a:r>
          </a:p>
          <a:p>
            <a:pPr>
              <a:buNone/>
            </a:pPr>
            <a:r>
              <a:rPr lang="en-US" sz="1600" dirty="0" smtClean="0"/>
              <a:t>35. SCIENCE SEEN AS HOLISITC AND INTERDISCIPL.</a:t>
            </a:r>
          </a:p>
          <a:p>
            <a:pPr>
              <a:buNone/>
            </a:pPr>
            <a:r>
              <a:rPr lang="en-US" sz="1600" dirty="0" smtClean="0"/>
              <a:t>36. TEST OF SCIENCE IS APPLICATION-PREDICTION</a:t>
            </a:r>
          </a:p>
          <a:p>
            <a:pPr>
              <a:buNone/>
            </a:pPr>
            <a:r>
              <a:rPr lang="en-US" sz="1600" dirty="0" smtClean="0"/>
              <a:t>37. THEORY AND PRAXIS INSEPARABLE</a:t>
            </a:r>
          </a:p>
          <a:p>
            <a:pPr>
              <a:buNone/>
            </a:pPr>
            <a:r>
              <a:rPr lang="en-US" sz="1600" dirty="0" smtClean="0"/>
              <a:t>38. EXCHANGES MAY INVOLVE COERCION, ETC</a:t>
            </a:r>
          </a:p>
          <a:p>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Contrasts Between MSE and Marxist Political Economy V</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2900" b="1" i="1" dirty="0" smtClean="0"/>
              <a:t>NEOCLASSICAL ECONOMICS</a:t>
            </a:r>
          </a:p>
          <a:p>
            <a:r>
              <a:rPr lang="en-US" dirty="0" smtClean="0"/>
              <a:t>39. WHAT, HOW, FOR WHOM? CENTRAL QUESTIONS; HOW? INCLDS WHERE? AND WHEN?</a:t>
            </a:r>
          </a:p>
          <a:p>
            <a:r>
              <a:rPr lang="en-US" dirty="0" smtClean="0"/>
              <a:t>40. INDIVIDUAL BEHAVIOR = F (HUMAN NATURE, CONTSTRAINTS AND PREFERENCES)</a:t>
            </a:r>
          </a:p>
          <a:p>
            <a:r>
              <a:rPr lang="en-US" dirty="0" smtClean="0"/>
              <a:t>41. ECONOMIC INTERACTIONS HAVE ELEMENTS OF COMPLETE CONTRACTS</a:t>
            </a:r>
          </a:p>
          <a:p>
            <a:r>
              <a:rPr lang="en-US" dirty="0" smtClean="0"/>
              <a:t>42. STRUCTURES LITTLE FOCUS AND EXOGENOUS</a:t>
            </a:r>
          </a:p>
          <a:p>
            <a:r>
              <a:rPr lang="en-US" dirty="0" smtClean="0"/>
              <a:t>43. DEGREES OF VOLATILITY GIVEN &amp; EXOGENOUS</a:t>
            </a:r>
          </a:p>
          <a:p>
            <a:r>
              <a:rPr lang="en-US" dirty="0" smtClean="0"/>
              <a:t>44. COMPETITION IS PRIMARILY BASED ON PRICE AND OTHER FORMS OF COMPETITION MARGINAL</a:t>
            </a:r>
          </a:p>
          <a:p>
            <a:r>
              <a:rPr lang="en-US" dirty="0" smtClean="0"/>
              <a:t>45. CAPITALISM THE END OF HISTORY</a:t>
            </a:r>
          </a:p>
          <a:p>
            <a:pPr>
              <a:buNone/>
            </a:pPr>
            <a:endParaRPr lang="en-US" dirty="0"/>
          </a:p>
        </p:txBody>
      </p:sp>
      <p:sp>
        <p:nvSpPr>
          <p:cNvPr id="4" name="Content Placeholder 3"/>
          <p:cNvSpPr>
            <a:spLocks noGrp="1"/>
          </p:cNvSpPr>
          <p:nvPr>
            <p:ph sz="quarter" idx="2"/>
          </p:nvPr>
        </p:nvSpPr>
        <p:spPr/>
        <p:txBody>
          <a:bodyPr>
            <a:normAutofit fontScale="62500" lnSpcReduction="20000"/>
          </a:bodyPr>
          <a:lstStyle/>
          <a:p>
            <a:r>
              <a:rPr lang="en-US" sz="2900" b="1" i="1" dirty="0" smtClean="0"/>
              <a:t>MARXIST POLITICAL ECONOMY</a:t>
            </a:r>
          </a:p>
          <a:p>
            <a:r>
              <a:rPr lang="en-US" dirty="0" smtClean="0"/>
              <a:t>39. WHAT, HOW, WHERE, WHEN, FOR WHOM, WHY, WITH WHAT IMPLICATIONS AND CONTEXTS?</a:t>
            </a:r>
          </a:p>
          <a:p>
            <a:r>
              <a:rPr lang="en-US" dirty="0" smtClean="0"/>
              <a:t>40. INDIVIDUAL BEHAVIOR = F (CONTEXTS, IMPERATIVES OF SURVIVAL, INTERESTS , POWER)</a:t>
            </a:r>
          </a:p>
          <a:p>
            <a:r>
              <a:rPr lang="en-US" dirty="0" smtClean="0"/>
              <a:t>41. ECONOMIC INTERACTIONS MAY NOT HAVE ALL ELEMENTS OF COMPLETE CONTRACTS</a:t>
            </a:r>
          </a:p>
          <a:p>
            <a:r>
              <a:rPr lang="en-US" dirty="0" smtClean="0"/>
              <a:t>42. STRUCTURES CENTRAL FOCUS--ENDOGENOUS</a:t>
            </a:r>
          </a:p>
          <a:p>
            <a:r>
              <a:rPr lang="en-US" dirty="0" smtClean="0"/>
              <a:t>43. VOLATILITY VARIABLE AND ENDOGENOUS</a:t>
            </a:r>
          </a:p>
          <a:p>
            <a:r>
              <a:rPr lang="en-US" dirty="0" smtClean="0"/>
              <a:t>44. DIFFERENT FORMS OF COMPETITION, THEIR VARIABILITY ENDOGENEITY CONSIDERED</a:t>
            </a:r>
          </a:p>
          <a:p>
            <a:r>
              <a:rPr lang="en-US" dirty="0" smtClean="0"/>
              <a:t>45. CAPITALISM AS A STAGE OF HISTORY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Marx on The Soul of Marxism</a:t>
            </a:r>
            <a:endParaRPr lang="en-US" dirty="0"/>
          </a:p>
        </p:txBody>
      </p:sp>
      <p:sp>
        <p:nvSpPr>
          <p:cNvPr id="3" name="Content Placeholder 2"/>
          <p:cNvSpPr>
            <a:spLocks noGrp="1"/>
          </p:cNvSpPr>
          <p:nvPr>
            <p:ph sz="quarter" idx="1"/>
          </p:nvPr>
        </p:nvSpPr>
        <p:spPr/>
        <p:txBody>
          <a:bodyPr>
            <a:normAutofit fontScale="47500" lnSpcReduction="20000"/>
          </a:bodyPr>
          <a:lstStyle/>
          <a:p>
            <a:pPr algn="just">
              <a:buNone/>
            </a:pPr>
            <a:r>
              <a:rPr lang="en-US" b="1" i="1" dirty="0" smtClean="0"/>
              <a:t>1) ON THE UNITY OF THEORY AND PRAXIS, PRAXIS AS BASIS, RAISON ‘DETRE AND TEST OF THEORY, AND 2) UNAPOLOGETIC BIAS-PURPOSE FOR THE WORKING CLASS AND OTHR OPPRESSED AND AGAINST OPPRESSORS:</a:t>
            </a:r>
          </a:p>
          <a:p>
            <a:pPr algn="just"/>
            <a:r>
              <a:rPr lang="en-US" dirty="0" smtClean="0"/>
              <a:t>“The Philosophers have only interpreted the world in various ways; the point, however is to change it.” “Workers of all countries unite” (Inscription on the Grave of Karl Marx at High Gate Cemetery from his 11</a:t>
            </a:r>
            <a:r>
              <a:rPr lang="en-US" baseline="30000" dirty="0" smtClean="0"/>
              <a:t>th</a:t>
            </a:r>
            <a:r>
              <a:rPr lang="en-US" dirty="0" smtClean="0"/>
              <a:t> Thesis on Feuerbach)</a:t>
            </a:r>
          </a:p>
          <a:p>
            <a:pPr algn="just"/>
            <a:endParaRPr lang="en-US" dirty="0" smtClean="0"/>
          </a:p>
          <a:p>
            <a:pPr algn="just">
              <a:buNone/>
            </a:pPr>
            <a:r>
              <a:rPr lang="en-US" b="1" i="1" dirty="0" smtClean="0"/>
              <a:t>1) ON THE SCIENTIFIC AND NON-UTOPIAN NATURE OF MARXISM AND ITS PREDICTIONS; 2) ON THE IMPERATIVE FOR RUTHLESS  HONESTY, INTEGRITY AND SOCIAL PURPOSE  GUIDING ALL SCHOLARSHIP,  PEDAGOGY  AND PRAXIS;  3) ON  THE  UNIQUE CONDITIONS OF EACH SOCIAL FORMATION</a:t>
            </a:r>
            <a:endParaRPr lang="en-US" dirty="0" smtClean="0"/>
          </a:p>
          <a:p>
            <a:pPr algn="just"/>
            <a:r>
              <a:rPr lang="en-US" dirty="0" smtClean="0"/>
              <a:t>“If the construction of the future and its completion for all time is not our task, all the more certain is what we must accomplish in the present: I mean, the ruthless criticism of everything that exists; the criticism being ‘ruthless’ in the sense that it does not fear its own results and does not fear conflict with the powers that be.” (Letter to Arnold Ruge 1843)</a:t>
            </a:r>
          </a:p>
          <a:p>
            <a:pPr algn="just">
              <a:buNone/>
            </a:pPr>
            <a:endParaRPr lang="en-US" dirty="0" smtClean="0"/>
          </a:p>
          <a:p>
            <a:pPr algn="just">
              <a:buNone/>
            </a:pPr>
            <a:r>
              <a:rPr lang="en-US" b="1" i="1" dirty="0" smtClean="0"/>
              <a:t>1) ON THE MASSES AND THEIR STRUGGLES,  AS  THE MOTIVE FORCE OF HISTORY, DEVELOPMENT OF  THEORY AND PRAXIS;  2) ON THE REJECTION OF CULTS OF PERSONALITY, RECOGNITION OF ENGELS AND ALL THE SHOULDERS  OF THOSE BEFORE HIM MARX STOOD UPON;  3) ON THE  REPUDIATION OF MANY CRIMES DONE IN  THE NAME OF MARX AND MARXISM: </a:t>
            </a:r>
          </a:p>
          <a:p>
            <a:r>
              <a:rPr lang="en-US" dirty="0" smtClean="0"/>
              <a:t>“ ‘</a:t>
            </a:r>
            <a:r>
              <a:rPr lang="en-US" dirty="0" err="1" smtClean="0"/>
              <a:t>Ce</a:t>
            </a:r>
            <a:r>
              <a:rPr lang="en-US" dirty="0" smtClean="0"/>
              <a:t> </a:t>
            </a:r>
            <a:r>
              <a:rPr lang="en-US" dirty="0" err="1" smtClean="0"/>
              <a:t>qu'il</a:t>
            </a:r>
            <a:r>
              <a:rPr lang="en-US" dirty="0" smtClean="0"/>
              <a:t> y a de certain </a:t>
            </a:r>
            <a:r>
              <a:rPr lang="en-US" dirty="0" err="1" smtClean="0"/>
              <a:t>c'est</a:t>
            </a:r>
            <a:r>
              <a:rPr lang="en-US" dirty="0" smtClean="0"/>
              <a:t> </a:t>
            </a:r>
            <a:r>
              <a:rPr lang="en-US" dirty="0" err="1" smtClean="0"/>
              <a:t>que</a:t>
            </a:r>
            <a:r>
              <a:rPr lang="en-US" dirty="0" smtClean="0"/>
              <a:t> </a:t>
            </a:r>
            <a:r>
              <a:rPr lang="en-US" dirty="0" err="1" smtClean="0"/>
              <a:t>moi</a:t>
            </a:r>
            <a:r>
              <a:rPr lang="en-US" dirty="0" smtClean="0"/>
              <a:t>, je ne </a:t>
            </a:r>
            <a:r>
              <a:rPr lang="en-US" dirty="0" err="1" smtClean="0"/>
              <a:t>suis</a:t>
            </a:r>
            <a:r>
              <a:rPr lang="en-US" dirty="0" smtClean="0"/>
              <a:t> pas </a:t>
            </a:r>
            <a:r>
              <a:rPr lang="en-US" dirty="0" err="1" smtClean="0"/>
              <a:t>Marxiste</a:t>
            </a:r>
            <a:r>
              <a:rPr lang="en-US" dirty="0" smtClean="0"/>
              <a:t>.’"(Engels quoting Marx in- Letter to Bernstein, 1882.)  And in the following: </a:t>
            </a:r>
          </a:p>
          <a:p>
            <a:pPr>
              <a:buNone/>
            </a:pPr>
            <a:endParaRPr lang="en-US" dirty="0" smtClean="0"/>
          </a:p>
          <a:p>
            <a:pPr algn="just"/>
            <a:r>
              <a:rPr lang="en-US" dirty="0" smtClean="0"/>
              <a:t>"And if this man has not yet discovered that while the material mode of existence is the </a:t>
            </a:r>
            <a:r>
              <a:rPr lang="en-US" dirty="0" err="1" smtClean="0"/>
              <a:t>primum</a:t>
            </a:r>
            <a:r>
              <a:rPr lang="en-US" dirty="0" smtClean="0"/>
              <a:t> </a:t>
            </a:r>
            <a:r>
              <a:rPr lang="en-US" dirty="0" err="1" smtClean="0"/>
              <a:t>agens</a:t>
            </a:r>
            <a:r>
              <a:rPr lang="en-US" dirty="0" smtClean="0"/>
              <a:t> [primary agent, prime cause] this does not preclude the ideological spheres from reacting upon it in their turn, though with a secondary effect, he cannot possibly have understood the subject he is writing about. However, as I said, all this is secondhand and little Moritz is a dangerous friend. The materialist conception of history has a lot of them nowadays, to whom it serves as an excuse for not studying history. Just as Marx used to say, commenting on the French ‘Marxists’ of the late [18]70s: “ ’All I know is that I am not a Marxist.’ "</a:t>
            </a:r>
            <a:br>
              <a:rPr lang="en-US" dirty="0" smtClean="0"/>
            </a:br>
            <a:r>
              <a:rPr lang="en-US" dirty="0" smtClean="0"/>
              <a:t>(-Engels Letter to Schmidt, 1890.)</a:t>
            </a:r>
          </a:p>
          <a:p>
            <a:pPr algn="just"/>
            <a:endParaRPr lang="en-US" dirty="0" smtClean="0"/>
          </a:p>
          <a:p>
            <a:endParaRPr lang="en-US" dirty="0" smtClean="0"/>
          </a:p>
          <a:p>
            <a:endParaRPr lang="en-US"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All Social Formations are Dynamic Systems of Articulated and Interacting Modes of Production Composed of Remnants of Past MOPs, a Dominant present MOP and Embryos of Future MOPs</a:t>
            </a:r>
            <a:endParaRPr lang="en-US" sz="2400" b="1" dirty="0"/>
          </a:p>
        </p:txBody>
      </p:sp>
      <p:pic>
        <p:nvPicPr>
          <p:cNvPr id="4" name="Content Placeholder 3" descr="Slide9.JPG"/>
          <p:cNvPicPr>
            <a:picLocks noGrp="1" noChangeAspect="1"/>
          </p:cNvPicPr>
          <p:nvPr>
            <p:ph sz="quarter" idx="1"/>
          </p:nvPr>
        </p:nvPicPr>
        <p:blipFill>
          <a:blip r:embed="rId2" cstate="print"/>
          <a:stretch>
            <a:fillRect/>
          </a:stretch>
        </p:blipFill>
        <p:spPr>
          <a:xfrm>
            <a:off x="1752600" y="1447800"/>
            <a:ext cx="6096000" cy="4572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Etherial</a:t>
            </a:r>
            <a:r>
              <a:rPr lang="en-US" dirty="0" smtClean="0"/>
              <a:t> World of MSE: No Modes of Production and No History</a:t>
            </a:r>
            <a:endParaRPr lang="en-US" dirty="0"/>
          </a:p>
        </p:txBody>
      </p:sp>
      <p:pic>
        <p:nvPicPr>
          <p:cNvPr id="4" name="Content Placeholder 3" descr="Slide13.JPG"/>
          <p:cNvPicPr>
            <a:picLocks noGrp="1" noChangeAspect="1"/>
          </p:cNvPicPr>
          <p:nvPr>
            <p:ph sz="quarter" idx="1"/>
          </p:nvPr>
        </p:nvPicPr>
        <p:blipFill>
          <a:blip r:embed="rId2" cstate="print"/>
          <a:stretch>
            <a:fillRect/>
          </a:stretch>
        </p:blipFill>
        <p:spPr>
          <a:xfrm>
            <a:off x="1752600" y="1447800"/>
            <a:ext cx="6096000" cy="4572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Warning from History that Applies to Imported Theories and Ideas</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“Every nation in the world has its own history and its own strengths and weaknesses. Since earliest times excellent things and rotten things have mingled together and accumulated over long periods. To sort them out and distinguish the essence from the dregs is a difficult task…Of course this does not mean that we do not need to learn from foreign countries. We must learn many things from foreign countries and master them…We learn foreign things because we want to study and develop Chinese things…We must not be like the Empress Dowager </a:t>
            </a:r>
            <a:r>
              <a:rPr lang="en-US" dirty="0" err="1" smtClean="0"/>
              <a:t>Tz’u-hsi</a:t>
            </a:r>
            <a:r>
              <a:rPr lang="en-US" dirty="0" smtClean="0"/>
              <a:t> who blindly rejected all foreign things. Blindly rejecting foreign things is like blindly worshipping them. Both are incorrect and harmful…In learning from foreign countries we must oppose both conservatism and dogmatism…To study foreign things does not mean importing everything, lock, stock and barrel…We must give our attention to the critical acceptance of foreign things, and especially to the introduction of things from the socialist world and from the progressive people of the capitalist world…”</a:t>
            </a:r>
            <a:br>
              <a:rPr lang="en-US" dirty="0" smtClean="0"/>
            </a:br>
            <a:r>
              <a:rPr lang="en-US" dirty="0" smtClean="0"/>
              <a:t/>
            </a:r>
            <a:br>
              <a:rPr lang="en-US" dirty="0" smtClean="0"/>
            </a:br>
            <a:r>
              <a:rPr lang="en-US" dirty="0" smtClean="0"/>
              <a:t>(Chairman Mao Zedong, “Talk to Music Workers”, pp. 85-88, in Chairman Mao Talks to the People: Talks and Letters 1956-1971, Stuart </a:t>
            </a:r>
            <a:r>
              <a:rPr lang="en-US" dirty="0" err="1" smtClean="0"/>
              <a:t>Schram</a:t>
            </a:r>
            <a:r>
              <a:rPr lang="en-US" dirty="0" smtClean="0"/>
              <a:t> ed., Pantheon Books, N.Y.) 1974)</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smtClean="0"/>
              <a:t>The Socialist Social Formation of China, a System of Articulated Modes of Production, Including Capitalism, Will Deal With Capitalism Within and from the Global Economy </a:t>
            </a:r>
            <a:endParaRPr lang="en-US" sz="2400" b="1" i="1" dirty="0"/>
          </a:p>
        </p:txBody>
      </p:sp>
      <p:sp>
        <p:nvSpPr>
          <p:cNvPr id="3" name="Content Placeholder 2"/>
          <p:cNvSpPr>
            <a:spLocks noGrp="1"/>
          </p:cNvSpPr>
          <p:nvPr>
            <p:ph sz="quarter" idx="1"/>
          </p:nvPr>
        </p:nvSpPr>
        <p:spPr/>
        <p:txBody>
          <a:bodyPr>
            <a:normAutofit fontScale="62500" lnSpcReduction="20000"/>
          </a:bodyPr>
          <a:lstStyle/>
          <a:p>
            <a:pPr algn="just"/>
            <a:r>
              <a:rPr lang="en-US" dirty="0" smtClean="0"/>
              <a:t>According to the 16th Congress of the Communist Party of China in 2002:</a:t>
            </a:r>
            <a:br>
              <a:rPr lang="en-US" dirty="0" smtClean="0"/>
            </a:br>
            <a:r>
              <a:rPr lang="en-US" dirty="0" smtClean="0"/>
              <a:t/>
            </a:r>
            <a:br>
              <a:rPr lang="en-US" dirty="0" smtClean="0"/>
            </a:br>
            <a:r>
              <a:rPr lang="en-US" sz="3400" dirty="0" smtClean="0"/>
              <a:t>“We must be aware that China is in the primary stage of socialism and will remain so, for a long time to come. The well-off life we are leading is still at a low level; it is not all-inclusive and is very uneven. The principal contradiction in our society is still one between the ever-growing material and cultural needs of the people and the backwardness of social production. Our productive forces, science, technology and education are still relatively backward, so there is a long way to go before we achieve industrialization and modernization. </a:t>
            </a:r>
          </a:p>
          <a:p>
            <a:pPr algn="just"/>
            <a:endParaRPr lang="en-US" dirty="0" smtClean="0"/>
          </a:p>
          <a:p>
            <a:pPr algn="just"/>
            <a:r>
              <a:rPr lang="en-US" dirty="0" smtClean="0"/>
              <a:t>(.“Report of the 16th Congress of the Communist Party of China”, 2002 quoted in “Some Basics on China “(online edition) by D. Raja and He Yong, Political </a:t>
            </a:r>
            <a:r>
              <a:rPr lang="en-US" dirty="0" err="1" smtClean="0"/>
              <a:t>AffairsNet</a:t>
            </a:r>
            <a:r>
              <a:rPr lang="en-US" dirty="0" smtClean="0"/>
              <a:t>, at </a:t>
            </a:r>
            <a:r>
              <a:rPr lang="en-US" b="1" dirty="0" smtClean="0">
                <a:hlinkClick r:id="rId2" tooltip="http://www.politicalaffairs.net/article/articleview/256/1/32"/>
              </a:rPr>
              <a:t>http://www.politicalaffairs.net/article/articleview/256/1/32</a:t>
            </a:r>
            <a:r>
              <a:rPr lang="en-US" dirty="0" smtClean="0">
                <a:hlinkClick r:id="rId2" tooltip="http://www.politicalaffairs.net/article/articleview/256/1/32"/>
              </a:rPr>
              <a:t>,p.1</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Marx’s Heuristic of Mode of Production as Both Historical Epoch and System</a:t>
            </a:r>
            <a:endParaRPr lang="en-US" dirty="0"/>
          </a:p>
        </p:txBody>
      </p:sp>
      <p:pic>
        <p:nvPicPr>
          <p:cNvPr id="4" name="Content Placeholder 3" descr="Mode of Production Heuristic OP Save for Picture1.png"/>
          <p:cNvPicPr preferRelativeResize="0">
            <a:picLocks noGrp="1"/>
          </p:cNvPicPr>
          <p:nvPr>
            <p:ph sz="quarter" idx="1"/>
          </p:nvPr>
        </p:nvPicPr>
        <p:blipFill>
          <a:blip r:embed="rId2" cstate="print"/>
          <a:stretch>
            <a:fillRect/>
          </a:stretch>
        </p:blipFill>
        <p:spPr>
          <a:xfrm>
            <a:off x="457201" y="1371601"/>
            <a:ext cx="8305799" cy="5486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i="1" dirty="0" smtClean="0"/>
              <a:t>     </a:t>
            </a:r>
            <a:r>
              <a:rPr lang="en-US" sz="2700" b="1" i="1" dirty="0" smtClean="0"/>
              <a:t>The Rhetoric of “Neoclassical” or  “Mainstream” [MSE] Economics: Irrelevant  Even for Understanding Capitalism as a System and Stage –Not The End—of History</a:t>
            </a:r>
            <a:endParaRPr lang="en-US" sz="2700" b="1" i="1"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“However, since 1870, triumphant </a:t>
            </a:r>
            <a:r>
              <a:rPr lang="en-US" b="1" i="1" dirty="0" smtClean="0"/>
              <a:t>marginalism </a:t>
            </a:r>
            <a:r>
              <a:rPr lang="en-US" dirty="0" smtClean="0"/>
              <a:t>has set itself the task of working out an economic </a:t>
            </a:r>
            <a:r>
              <a:rPr lang="en-US" b="1" i="1" dirty="0" smtClean="0"/>
              <a:t>science </a:t>
            </a:r>
            <a:r>
              <a:rPr lang="en-US" dirty="0" smtClean="0"/>
              <a:t>that is </a:t>
            </a:r>
            <a:r>
              <a:rPr lang="en-US" b="1" i="1" dirty="0" smtClean="0"/>
              <a:t>‘pure’, </a:t>
            </a:r>
            <a:r>
              <a:rPr lang="en-US" dirty="0" smtClean="0"/>
              <a:t>or, more precisely, </a:t>
            </a:r>
            <a:r>
              <a:rPr lang="en-US" b="1" i="1" dirty="0" smtClean="0"/>
              <a:t>independent of all other social sciences</a:t>
            </a:r>
            <a:r>
              <a:rPr lang="en-US" dirty="0" smtClean="0"/>
              <a:t>. This ‘pure’ economic science must necessarily be </a:t>
            </a:r>
            <a:r>
              <a:rPr lang="en-US" b="1" i="1" dirty="0" smtClean="0"/>
              <a:t>a-historical,</a:t>
            </a:r>
            <a:r>
              <a:rPr lang="en-US" dirty="0" smtClean="0"/>
              <a:t> since the </a:t>
            </a:r>
            <a:r>
              <a:rPr lang="en-US" b="1" i="1" dirty="0" smtClean="0"/>
              <a:t>laws it seeks to discover have to be true whatever the economic and social system may be.</a:t>
            </a:r>
            <a:r>
              <a:rPr lang="en-US" dirty="0" smtClean="0"/>
              <a:t>  </a:t>
            </a:r>
            <a:r>
              <a:rPr lang="en-US" b="1" i="1" dirty="0" smtClean="0"/>
              <a:t>Abandoning the universal outlook of Marxism,</a:t>
            </a:r>
            <a:r>
              <a:rPr lang="en-US" dirty="0" smtClean="0"/>
              <a:t> breaking down the bridges that the latter had laid between the various branches of social science it its attempt to explain history, neoclassical economics was led to become, first and foremost, an </a:t>
            </a:r>
            <a:r>
              <a:rPr lang="en-US" b="1" i="1" dirty="0" smtClean="0"/>
              <a:t>algebra of logical deductions </a:t>
            </a:r>
            <a:r>
              <a:rPr lang="en-US" dirty="0" smtClean="0"/>
              <a:t>from a certain number of </a:t>
            </a:r>
            <a:r>
              <a:rPr lang="en-US" b="1" i="1" dirty="0" smtClean="0"/>
              <a:t>axioms </a:t>
            </a:r>
            <a:r>
              <a:rPr lang="en-US" dirty="0" smtClean="0"/>
              <a:t>based on a </a:t>
            </a:r>
            <a:r>
              <a:rPr lang="en-US" b="1" i="1" dirty="0" smtClean="0"/>
              <a:t>sketchy psychology of ‘eternal man’.</a:t>
            </a:r>
            <a:r>
              <a:rPr lang="en-US" dirty="0" smtClean="0"/>
              <a:t>” (Samir Amin, </a:t>
            </a:r>
            <a:r>
              <a:rPr lang="en-US" u="sng" dirty="0" smtClean="0"/>
              <a:t>Accumulation on a World Scale</a:t>
            </a:r>
            <a:r>
              <a:rPr lang="en-US" dirty="0" smtClean="0"/>
              <a:t>, Monthly Review Press, 1974, N.Y   p. 5)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i="1" dirty="0" smtClean="0"/>
              <a:t>The Foundations and Pillars (“Meta-Axioms”) of Neoclassical Economics: All Refuted Repeatedly in Predictions, Applications and in Resulting Misery in Past and Current Global Crises</a:t>
            </a:r>
            <a:endParaRPr lang="en-US" sz="2400" b="1" i="1" dirty="0"/>
          </a:p>
        </p:txBody>
      </p:sp>
      <p:sp>
        <p:nvSpPr>
          <p:cNvPr id="3" name="Content Placeholder 2"/>
          <p:cNvSpPr>
            <a:spLocks noGrp="1"/>
          </p:cNvSpPr>
          <p:nvPr>
            <p:ph sz="quarter" idx="1"/>
          </p:nvPr>
        </p:nvSpPr>
        <p:spPr/>
        <p:txBody>
          <a:bodyPr>
            <a:normAutofit fontScale="92500" lnSpcReduction="10000"/>
          </a:bodyPr>
          <a:lstStyle/>
          <a:p>
            <a:r>
              <a:rPr lang="en-GB" b="1" dirty="0" smtClean="0"/>
              <a:t>The first meta-axiom of neoclassical economics: methodological individualism</a:t>
            </a:r>
          </a:p>
          <a:p>
            <a:endParaRPr lang="en-GB" dirty="0" smtClean="0"/>
          </a:p>
          <a:p>
            <a:r>
              <a:rPr lang="en-GB" dirty="0" smtClean="0"/>
              <a:t> </a:t>
            </a:r>
            <a:r>
              <a:rPr lang="en-GB" b="1" dirty="0" smtClean="0"/>
              <a:t> The second meta-axiom of neoclassical economics: methodological instrumentalism</a:t>
            </a:r>
          </a:p>
          <a:p>
            <a:endParaRPr lang="en-GB" b="1" dirty="0" smtClean="0"/>
          </a:p>
          <a:p>
            <a:r>
              <a:rPr lang="en-GB" b="1" dirty="0" smtClean="0"/>
              <a:t>The third meta-axiom of neoclassical economics: methodological equilibration</a:t>
            </a:r>
            <a:endParaRPr lang="en-GB" dirty="0" smtClean="0"/>
          </a:p>
          <a:p>
            <a:endParaRPr lang="en-GB" dirty="0" smtClean="0"/>
          </a:p>
          <a:p>
            <a:r>
              <a:rPr lang="en-US" dirty="0" smtClean="0"/>
              <a:t>Source: Arnsperger, Christian and Varoufakis, Yanis, “What is Neoclassical Economics?”, Post-autistic Economics Review  Issue 38, July 2009</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 I: Methodological Individualism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Individual  (buyer, seller, owner) is the focus of all analysis;</a:t>
            </a:r>
          </a:p>
          <a:p>
            <a:r>
              <a:rPr lang="en-US" dirty="0" smtClean="0"/>
              <a:t>Whole (Macro) = Sum of its parts; Micro </a:t>
            </a:r>
            <a:r>
              <a:rPr lang="en-US" dirty="0" smtClean="0">
                <a:sym typeface="Wingdings" pitchFamily="2" charset="2"/>
              </a:rPr>
              <a:t> Macro;</a:t>
            </a:r>
          </a:p>
          <a:p>
            <a:r>
              <a:rPr lang="en-US" dirty="0" smtClean="0">
                <a:sym typeface="Wingdings" pitchFamily="2" charset="2"/>
              </a:rPr>
              <a:t>Strict Separation of Structure from Agency: Micro  Macro but no concept of Macro  Micro;</a:t>
            </a:r>
          </a:p>
          <a:p>
            <a:r>
              <a:rPr lang="en-US" dirty="0" smtClean="0">
                <a:sym typeface="Wingdings" pitchFamily="2" charset="2"/>
              </a:rPr>
              <a:t>Form of “methodological reductionism” or the notion that all large entities may be explained by reference to smaller ones;</a:t>
            </a:r>
          </a:p>
          <a:p>
            <a:r>
              <a:rPr lang="en-US" dirty="0" smtClean="0">
                <a:sym typeface="Wingdings" pitchFamily="2" charset="2"/>
              </a:rPr>
              <a:t>No place for social class, race, ethnicity, gender, history, state of  society or type of system, time, space, “Place”, power, politics, law, geography, or groups in decision making;</a:t>
            </a:r>
          </a:p>
          <a:p>
            <a:r>
              <a:rPr lang="en-US" dirty="0" smtClean="0">
                <a:sym typeface="Wingdings" pitchFamily="2" charset="2"/>
              </a:rPr>
              <a:t>Collective action is simple aggregation of  actions of “rational” utility-maximizing individuals.</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605</TotalTime>
  <Words>3566</Words>
  <Application>Microsoft Office PowerPoint</Application>
  <PresentationFormat>On-screen Show (4:3)</PresentationFormat>
  <Paragraphs>216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Marxist vs “Mainstream” Economics in Pedagogy and Research: The Unity of Theory and Praxis  and Socialist Construction of the Social Formation of China </vt:lpstr>
      <vt:lpstr>Abstract of Paper and Presentation</vt:lpstr>
      <vt:lpstr>      Marx on The Soul of Marxism</vt:lpstr>
      <vt:lpstr>A Warning from History that Applies to Imported Theories and Ideas</vt:lpstr>
      <vt:lpstr>The Socialist Social Formation of China, a System of Articulated Modes of Production, Including Capitalism, Will Deal With Capitalism Within and from the Global Economy </vt:lpstr>
      <vt:lpstr>Marx’s Heuristic of Mode of Production as Both Historical Epoch and System</vt:lpstr>
      <vt:lpstr>     The Rhetoric of “Neoclassical” or  “Mainstream” [MSE] Economics: Irrelevant  Even for Understanding Capitalism as a System and Stage –Not The End—of History</vt:lpstr>
      <vt:lpstr>The Foundations and Pillars (“Meta-Axioms”) of Neoclassical Economics: All Refuted Repeatedly in Predictions, Applications and in Resulting Misery in Past and Current Global Crises</vt:lpstr>
      <vt:lpstr>Pillar I: Methodological Individualism</vt:lpstr>
      <vt:lpstr>II.Methodological Instrumentalism </vt:lpstr>
      <vt:lpstr>III. Methodological Equilibration</vt:lpstr>
      <vt:lpstr>Morphostatic (MSE) versus Morphogenetic (Political Economy)  Visions of Capitalism </vt:lpstr>
      <vt:lpstr>Core “First Principles” of Hypothetico-Deductivist Theory and Pedagogy of MSE</vt:lpstr>
      <vt:lpstr>PowerPoint Presentation</vt:lpstr>
      <vt:lpstr>The Teleological “Logic” and Core of Capitalism: Production, Realization, Distribution and Utilization of Surplus Value</vt:lpstr>
      <vt:lpstr>Power (ignored by MSE) Insulates Theory and Those Who Teach It From the Results of Theory and Its Applications</vt:lpstr>
      <vt:lpstr>What Do You “See”? A Duck? A Rabbit?</vt:lpstr>
      <vt:lpstr>Some Common Types of Errors in  MSE Econometrics and Research Design and Praxis </vt:lpstr>
      <vt:lpstr>       Current Crises  Retreat [Again] to Joseph                  Schumpeter the “Anti-Marxist  ‘Marxian’ ”</vt:lpstr>
      <vt:lpstr>Polemicists for MSE and Neo-liberalism Find and Need Schumpeter--Again</vt:lpstr>
      <vt:lpstr>Can Capitalism [and its supporting MSE theory] Survive?</vt:lpstr>
      <vt:lpstr> What was Schumpeter’s Answer as to the Stability-Survivability of Capitalism?</vt:lpstr>
      <vt:lpstr>Schumpeter as a “Social Astronomer” and Prognosticator of Capitalism</vt:lpstr>
      <vt:lpstr>MSE Assumes Away Global Contexts and Endogeneity Among and Between Dimensions of the Global System</vt:lpstr>
      <vt:lpstr>Some Contrasts Between MSE and Marxist Political Economy I</vt:lpstr>
      <vt:lpstr>Some Contrasts Between MSE and Marxist Political Economy II</vt:lpstr>
      <vt:lpstr>Some Contrasts Between MSE and Marxist Political Economy III</vt:lpstr>
      <vt:lpstr>Some Comparisons between MSE and Marxist Political Economy IV</vt:lpstr>
      <vt:lpstr>Some Contrasts Between MSE and Marxist Political Economy V</vt:lpstr>
      <vt:lpstr>All Social Formations are Dynamic Systems of Articulated and Interacting Modes of Production Composed of Remnants of Past MOPs, a Dominant present MOP and Embryos of Future MOPs</vt:lpstr>
      <vt:lpstr>The Etherial World of MSE: No Modes of Production and No History</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Administrator</cp:lastModifiedBy>
  <cp:revision>77</cp:revision>
  <dcterms:created xsi:type="dcterms:W3CDTF">2012-08-08T22:00:43Z</dcterms:created>
  <dcterms:modified xsi:type="dcterms:W3CDTF">2013-05-09T21:37:26Z</dcterms:modified>
</cp:coreProperties>
</file>