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64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8735EE-34A0-4398-B3EA-B96541741BF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C601789F-779A-4C34-BDBE-BD339B6783F9}">
      <dgm:prSet phldrT="[Text]"/>
      <dgm:spPr/>
      <dgm:t>
        <a:bodyPr/>
        <a:lstStyle/>
        <a:p>
          <a:r>
            <a:rPr lang="en-US" dirty="0" smtClean="0"/>
            <a:t>Effective </a:t>
          </a:r>
          <a:r>
            <a:rPr lang="en-US" dirty="0" smtClean="0"/>
            <a:t>Competition </a:t>
          </a:r>
          <a:r>
            <a:rPr lang="en-US" dirty="0" smtClean="0"/>
            <a:t>(market power)</a:t>
          </a:r>
          <a:endParaRPr lang="en-US" dirty="0"/>
        </a:p>
      </dgm:t>
    </dgm:pt>
    <dgm:pt modelId="{AF59321C-F6F0-4E21-950C-355FBD4076EA}" type="parTrans" cxnId="{EC8E7B09-C12F-41A5-92DB-DAE6FEB4E131}">
      <dgm:prSet/>
      <dgm:spPr/>
      <dgm:t>
        <a:bodyPr/>
        <a:lstStyle/>
        <a:p>
          <a:endParaRPr lang="en-US"/>
        </a:p>
      </dgm:t>
    </dgm:pt>
    <dgm:pt modelId="{86064B48-DE1F-4F35-935D-9DA0345FD277}" type="sibTrans" cxnId="{EC8E7B09-C12F-41A5-92DB-DAE6FEB4E131}">
      <dgm:prSet/>
      <dgm:spPr/>
      <dgm:t>
        <a:bodyPr/>
        <a:lstStyle/>
        <a:p>
          <a:endParaRPr lang="en-US" dirty="0"/>
        </a:p>
      </dgm:t>
    </dgm:pt>
    <dgm:pt modelId="{A6C60791-EBA7-46F5-A247-0424D6740FD7}">
      <dgm:prSet phldrT="[Text]"/>
      <dgm:spPr/>
      <dgm:t>
        <a:bodyPr/>
        <a:lstStyle/>
        <a:p>
          <a:r>
            <a:rPr lang="en-US" dirty="0" smtClean="0"/>
            <a:t>Realization Maximum </a:t>
          </a:r>
          <a:r>
            <a:rPr lang="en-US" dirty="0" smtClean="0"/>
            <a:t>Surplus Value</a:t>
          </a:r>
          <a:endParaRPr lang="en-US" dirty="0"/>
        </a:p>
      </dgm:t>
    </dgm:pt>
    <dgm:pt modelId="{633F65D8-619D-40DF-9779-C127D91A4C3C}" type="parTrans" cxnId="{20EF0ACF-3231-4E9C-8C0E-091F251B999D}">
      <dgm:prSet/>
      <dgm:spPr/>
      <dgm:t>
        <a:bodyPr/>
        <a:lstStyle/>
        <a:p>
          <a:endParaRPr lang="en-US"/>
        </a:p>
      </dgm:t>
    </dgm:pt>
    <dgm:pt modelId="{ED2A536D-2808-45E8-9225-2BB53852C171}" type="sibTrans" cxnId="{20EF0ACF-3231-4E9C-8C0E-091F251B999D}">
      <dgm:prSet/>
      <dgm:spPr/>
      <dgm:t>
        <a:bodyPr/>
        <a:lstStyle/>
        <a:p>
          <a:endParaRPr lang="en-US" dirty="0"/>
        </a:p>
      </dgm:t>
    </dgm:pt>
    <dgm:pt modelId="{79563B53-3D0F-4381-8861-7CB9ACBD9A6E}">
      <dgm:prSet phldrT="[Text]"/>
      <dgm:spPr/>
      <dgm:t>
        <a:bodyPr/>
        <a:lstStyle/>
        <a:p>
          <a:r>
            <a:rPr lang="en-US" dirty="0" smtClean="0"/>
            <a:t>Accumulation of Capital*</a:t>
          </a:r>
          <a:endParaRPr lang="en-US" dirty="0"/>
        </a:p>
      </dgm:t>
    </dgm:pt>
    <dgm:pt modelId="{5C11BD83-040F-4E36-A279-91E9C45C1527}" type="parTrans" cxnId="{561F9926-1BFB-460D-AE4A-7888CECF7A09}">
      <dgm:prSet/>
      <dgm:spPr/>
      <dgm:t>
        <a:bodyPr/>
        <a:lstStyle/>
        <a:p>
          <a:endParaRPr lang="en-US"/>
        </a:p>
      </dgm:t>
    </dgm:pt>
    <dgm:pt modelId="{7D691A62-E251-4718-979B-2D2CB712D84D}" type="sibTrans" cxnId="{561F9926-1BFB-460D-AE4A-7888CECF7A09}">
      <dgm:prSet/>
      <dgm:spPr/>
      <dgm:t>
        <a:bodyPr/>
        <a:lstStyle/>
        <a:p>
          <a:endParaRPr lang="en-US" dirty="0"/>
        </a:p>
      </dgm:t>
    </dgm:pt>
    <dgm:pt modelId="{47397F57-7577-4B83-A07B-13636F979085}">
      <dgm:prSet phldrT="[Text]"/>
      <dgm:spPr/>
      <dgm:t>
        <a:bodyPr/>
        <a:lstStyle/>
        <a:p>
          <a:r>
            <a:rPr lang="en-US" dirty="0" smtClean="0"/>
            <a:t>Maximization of Productivity</a:t>
          </a:r>
          <a:endParaRPr lang="en-US" dirty="0"/>
        </a:p>
      </dgm:t>
    </dgm:pt>
    <dgm:pt modelId="{A9C25EDB-8ACA-4588-BDD2-4E25E0E1AACE}" type="parTrans" cxnId="{39DC4816-1B8C-4944-864A-10FAEF39099B}">
      <dgm:prSet/>
      <dgm:spPr/>
      <dgm:t>
        <a:bodyPr/>
        <a:lstStyle/>
        <a:p>
          <a:endParaRPr lang="en-US"/>
        </a:p>
      </dgm:t>
    </dgm:pt>
    <dgm:pt modelId="{2D00FB3C-F4BB-454A-BA30-5694F80F950D}" type="sibTrans" cxnId="{39DC4816-1B8C-4944-864A-10FAEF39099B}">
      <dgm:prSet/>
      <dgm:spPr/>
      <dgm:t>
        <a:bodyPr/>
        <a:lstStyle/>
        <a:p>
          <a:endParaRPr lang="en-US" dirty="0"/>
        </a:p>
      </dgm:t>
    </dgm:pt>
    <dgm:pt modelId="{4C582E7B-69C6-4A3F-8C28-A450A389E89A}">
      <dgm:prSet phldrT="[Text]"/>
      <dgm:spPr/>
      <dgm:t>
        <a:bodyPr/>
        <a:lstStyle/>
        <a:p>
          <a:r>
            <a:rPr lang="en-US" dirty="0" smtClean="0"/>
            <a:t>Production Maximum Surplus Value</a:t>
          </a:r>
          <a:endParaRPr lang="en-US" dirty="0"/>
        </a:p>
      </dgm:t>
    </dgm:pt>
    <dgm:pt modelId="{80C00D39-A920-40A2-8227-826B83979FFC}" type="parTrans" cxnId="{C427C693-EB07-4B71-8B82-B0C51347F677}">
      <dgm:prSet/>
      <dgm:spPr/>
      <dgm:t>
        <a:bodyPr/>
        <a:lstStyle/>
        <a:p>
          <a:endParaRPr lang="en-US"/>
        </a:p>
      </dgm:t>
    </dgm:pt>
    <dgm:pt modelId="{A85A4079-746D-410F-8CDA-7180FAADB2B2}" type="sibTrans" cxnId="{C427C693-EB07-4B71-8B82-B0C51347F677}">
      <dgm:prSet/>
      <dgm:spPr/>
      <dgm:t>
        <a:bodyPr/>
        <a:lstStyle/>
        <a:p>
          <a:endParaRPr lang="en-US" dirty="0"/>
        </a:p>
      </dgm:t>
    </dgm:pt>
    <dgm:pt modelId="{83563FC3-F13A-454D-BDED-32060B5FC514}" type="pres">
      <dgm:prSet presAssocID="{F08735EE-34A0-4398-B3EA-B96541741BFB}" presName="cycle" presStyleCnt="0">
        <dgm:presLayoutVars>
          <dgm:dir/>
          <dgm:resizeHandles val="exact"/>
        </dgm:presLayoutVars>
      </dgm:prSet>
      <dgm:spPr/>
      <dgm:t>
        <a:bodyPr/>
        <a:lstStyle/>
        <a:p>
          <a:endParaRPr lang="en-US"/>
        </a:p>
      </dgm:t>
    </dgm:pt>
    <dgm:pt modelId="{5A841255-282E-4D37-B791-230A084B4E35}" type="pres">
      <dgm:prSet presAssocID="{C601789F-779A-4C34-BDBE-BD339B6783F9}" presName="node" presStyleLbl="node1" presStyleIdx="0" presStyleCnt="5">
        <dgm:presLayoutVars>
          <dgm:bulletEnabled val="1"/>
        </dgm:presLayoutVars>
      </dgm:prSet>
      <dgm:spPr/>
      <dgm:t>
        <a:bodyPr/>
        <a:lstStyle/>
        <a:p>
          <a:endParaRPr lang="en-US"/>
        </a:p>
      </dgm:t>
    </dgm:pt>
    <dgm:pt modelId="{C62BBB4A-5728-4B8F-A5FE-A8FD8009AB1D}" type="pres">
      <dgm:prSet presAssocID="{86064B48-DE1F-4F35-935D-9DA0345FD277}" presName="sibTrans" presStyleLbl="sibTrans2D1" presStyleIdx="0" presStyleCnt="5"/>
      <dgm:spPr/>
      <dgm:t>
        <a:bodyPr/>
        <a:lstStyle/>
        <a:p>
          <a:endParaRPr lang="en-US"/>
        </a:p>
      </dgm:t>
    </dgm:pt>
    <dgm:pt modelId="{F1141936-E8B4-487E-BB40-83B219C10BCE}" type="pres">
      <dgm:prSet presAssocID="{86064B48-DE1F-4F35-935D-9DA0345FD277}" presName="connectorText" presStyleLbl="sibTrans2D1" presStyleIdx="0" presStyleCnt="5"/>
      <dgm:spPr/>
      <dgm:t>
        <a:bodyPr/>
        <a:lstStyle/>
        <a:p>
          <a:endParaRPr lang="en-US"/>
        </a:p>
      </dgm:t>
    </dgm:pt>
    <dgm:pt modelId="{E99F14A2-1CFA-4BAA-AD36-FE70DA9C7AB4}" type="pres">
      <dgm:prSet presAssocID="{A6C60791-EBA7-46F5-A247-0424D6740FD7}" presName="node" presStyleLbl="node1" presStyleIdx="1" presStyleCnt="5">
        <dgm:presLayoutVars>
          <dgm:bulletEnabled val="1"/>
        </dgm:presLayoutVars>
      </dgm:prSet>
      <dgm:spPr/>
      <dgm:t>
        <a:bodyPr/>
        <a:lstStyle/>
        <a:p>
          <a:endParaRPr lang="en-US"/>
        </a:p>
      </dgm:t>
    </dgm:pt>
    <dgm:pt modelId="{514880CE-52F9-45F1-B7CF-863CB8957501}" type="pres">
      <dgm:prSet presAssocID="{ED2A536D-2808-45E8-9225-2BB53852C171}" presName="sibTrans" presStyleLbl="sibTrans2D1" presStyleIdx="1" presStyleCnt="5"/>
      <dgm:spPr/>
      <dgm:t>
        <a:bodyPr/>
        <a:lstStyle/>
        <a:p>
          <a:endParaRPr lang="en-US"/>
        </a:p>
      </dgm:t>
    </dgm:pt>
    <dgm:pt modelId="{A92D1B5C-4441-4BA2-8655-8FB9DB20373E}" type="pres">
      <dgm:prSet presAssocID="{ED2A536D-2808-45E8-9225-2BB53852C171}" presName="connectorText" presStyleLbl="sibTrans2D1" presStyleIdx="1" presStyleCnt="5"/>
      <dgm:spPr/>
      <dgm:t>
        <a:bodyPr/>
        <a:lstStyle/>
        <a:p>
          <a:endParaRPr lang="en-US"/>
        </a:p>
      </dgm:t>
    </dgm:pt>
    <dgm:pt modelId="{46FC6DC0-7564-410B-B4D7-75F788AEF9C3}" type="pres">
      <dgm:prSet presAssocID="{79563B53-3D0F-4381-8861-7CB9ACBD9A6E}" presName="node" presStyleLbl="node1" presStyleIdx="2" presStyleCnt="5">
        <dgm:presLayoutVars>
          <dgm:bulletEnabled val="1"/>
        </dgm:presLayoutVars>
      </dgm:prSet>
      <dgm:spPr/>
      <dgm:t>
        <a:bodyPr/>
        <a:lstStyle/>
        <a:p>
          <a:endParaRPr lang="en-US"/>
        </a:p>
      </dgm:t>
    </dgm:pt>
    <dgm:pt modelId="{053A1392-A93D-4B40-8354-9CFEDBCE741D}" type="pres">
      <dgm:prSet presAssocID="{7D691A62-E251-4718-979B-2D2CB712D84D}" presName="sibTrans" presStyleLbl="sibTrans2D1" presStyleIdx="2" presStyleCnt="5"/>
      <dgm:spPr/>
      <dgm:t>
        <a:bodyPr/>
        <a:lstStyle/>
        <a:p>
          <a:endParaRPr lang="en-US"/>
        </a:p>
      </dgm:t>
    </dgm:pt>
    <dgm:pt modelId="{A9F9DF18-3125-43E4-A945-C51D1D8C95B0}" type="pres">
      <dgm:prSet presAssocID="{7D691A62-E251-4718-979B-2D2CB712D84D}" presName="connectorText" presStyleLbl="sibTrans2D1" presStyleIdx="2" presStyleCnt="5"/>
      <dgm:spPr/>
      <dgm:t>
        <a:bodyPr/>
        <a:lstStyle/>
        <a:p>
          <a:endParaRPr lang="en-US"/>
        </a:p>
      </dgm:t>
    </dgm:pt>
    <dgm:pt modelId="{6B41A4E1-1766-4126-9686-A6B570919EFE}" type="pres">
      <dgm:prSet presAssocID="{47397F57-7577-4B83-A07B-13636F979085}" presName="node" presStyleLbl="node1" presStyleIdx="3" presStyleCnt="5">
        <dgm:presLayoutVars>
          <dgm:bulletEnabled val="1"/>
        </dgm:presLayoutVars>
      </dgm:prSet>
      <dgm:spPr/>
      <dgm:t>
        <a:bodyPr/>
        <a:lstStyle/>
        <a:p>
          <a:endParaRPr lang="en-US"/>
        </a:p>
      </dgm:t>
    </dgm:pt>
    <dgm:pt modelId="{3A4F6958-FB97-4D5F-8521-89C3616301AE}" type="pres">
      <dgm:prSet presAssocID="{2D00FB3C-F4BB-454A-BA30-5694F80F950D}" presName="sibTrans" presStyleLbl="sibTrans2D1" presStyleIdx="3" presStyleCnt="5"/>
      <dgm:spPr/>
      <dgm:t>
        <a:bodyPr/>
        <a:lstStyle/>
        <a:p>
          <a:endParaRPr lang="en-US"/>
        </a:p>
      </dgm:t>
    </dgm:pt>
    <dgm:pt modelId="{EEAF8CC9-6671-4C0F-A185-0B13A88CE129}" type="pres">
      <dgm:prSet presAssocID="{2D00FB3C-F4BB-454A-BA30-5694F80F950D}" presName="connectorText" presStyleLbl="sibTrans2D1" presStyleIdx="3" presStyleCnt="5"/>
      <dgm:spPr/>
      <dgm:t>
        <a:bodyPr/>
        <a:lstStyle/>
        <a:p>
          <a:endParaRPr lang="en-US"/>
        </a:p>
      </dgm:t>
    </dgm:pt>
    <dgm:pt modelId="{CEC20BA3-8460-4623-B8B4-35027237B464}" type="pres">
      <dgm:prSet presAssocID="{4C582E7B-69C6-4A3F-8C28-A450A389E89A}" presName="node" presStyleLbl="node1" presStyleIdx="4" presStyleCnt="5">
        <dgm:presLayoutVars>
          <dgm:bulletEnabled val="1"/>
        </dgm:presLayoutVars>
      </dgm:prSet>
      <dgm:spPr/>
      <dgm:t>
        <a:bodyPr/>
        <a:lstStyle/>
        <a:p>
          <a:endParaRPr lang="en-US"/>
        </a:p>
      </dgm:t>
    </dgm:pt>
    <dgm:pt modelId="{FD1DC177-0921-4A4C-9BFD-C1D245DA9E1A}" type="pres">
      <dgm:prSet presAssocID="{A85A4079-746D-410F-8CDA-7180FAADB2B2}" presName="sibTrans" presStyleLbl="sibTrans2D1" presStyleIdx="4" presStyleCnt="5"/>
      <dgm:spPr/>
      <dgm:t>
        <a:bodyPr/>
        <a:lstStyle/>
        <a:p>
          <a:endParaRPr lang="en-US"/>
        </a:p>
      </dgm:t>
    </dgm:pt>
    <dgm:pt modelId="{3442ED25-2443-4D09-92BB-53552C1B598D}" type="pres">
      <dgm:prSet presAssocID="{A85A4079-746D-410F-8CDA-7180FAADB2B2}" presName="connectorText" presStyleLbl="sibTrans2D1" presStyleIdx="4" presStyleCnt="5"/>
      <dgm:spPr/>
      <dgm:t>
        <a:bodyPr/>
        <a:lstStyle/>
        <a:p>
          <a:endParaRPr lang="en-US"/>
        </a:p>
      </dgm:t>
    </dgm:pt>
  </dgm:ptLst>
  <dgm:cxnLst>
    <dgm:cxn modelId="{C109FC8D-2962-4354-8FF5-C86259852B13}" type="presOf" srcId="{C601789F-779A-4C34-BDBE-BD339B6783F9}" destId="{5A841255-282E-4D37-B791-230A084B4E35}" srcOrd="0" destOrd="0" presId="urn:microsoft.com/office/officeart/2005/8/layout/cycle2"/>
    <dgm:cxn modelId="{552A2020-E402-4148-B36B-AA9BD8189AC3}" type="presOf" srcId="{79563B53-3D0F-4381-8861-7CB9ACBD9A6E}" destId="{46FC6DC0-7564-410B-B4D7-75F788AEF9C3}" srcOrd="0" destOrd="0" presId="urn:microsoft.com/office/officeart/2005/8/layout/cycle2"/>
    <dgm:cxn modelId="{BFE6692D-135F-451F-9C84-C8357FD4730D}" type="presOf" srcId="{86064B48-DE1F-4F35-935D-9DA0345FD277}" destId="{C62BBB4A-5728-4B8F-A5FE-A8FD8009AB1D}" srcOrd="0" destOrd="0" presId="urn:microsoft.com/office/officeart/2005/8/layout/cycle2"/>
    <dgm:cxn modelId="{B7F26B17-39AB-472F-B95F-0F3398496C09}" type="presOf" srcId="{ED2A536D-2808-45E8-9225-2BB53852C171}" destId="{A92D1B5C-4441-4BA2-8655-8FB9DB20373E}" srcOrd="1" destOrd="0" presId="urn:microsoft.com/office/officeart/2005/8/layout/cycle2"/>
    <dgm:cxn modelId="{9478B573-4085-4689-AD0F-F9261E330917}" type="presOf" srcId="{F08735EE-34A0-4398-B3EA-B96541741BFB}" destId="{83563FC3-F13A-454D-BDED-32060B5FC514}" srcOrd="0" destOrd="0" presId="urn:microsoft.com/office/officeart/2005/8/layout/cycle2"/>
    <dgm:cxn modelId="{F2CAE34F-6744-46C9-BB57-690E5C55225A}" type="presOf" srcId="{47397F57-7577-4B83-A07B-13636F979085}" destId="{6B41A4E1-1766-4126-9686-A6B570919EFE}" srcOrd="0" destOrd="0" presId="urn:microsoft.com/office/officeart/2005/8/layout/cycle2"/>
    <dgm:cxn modelId="{561F9926-1BFB-460D-AE4A-7888CECF7A09}" srcId="{F08735EE-34A0-4398-B3EA-B96541741BFB}" destId="{79563B53-3D0F-4381-8861-7CB9ACBD9A6E}" srcOrd="2" destOrd="0" parTransId="{5C11BD83-040F-4E36-A279-91E9C45C1527}" sibTransId="{7D691A62-E251-4718-979B-2D2CB712D84D}"/>
    <dgm:cxn modelId="{C427C693-EB07-4B71-8B82-B0C51347F677}" srcId="{F08735EE-34A0-4398-B3EA-B96541741BFB}" destId="{4C582E7B-69C6-4A3F-8C28-A450A389E89A}" srcOrd="4" destOrd="0" parTransId="{80C00D39-A920-40A2-8227-826B83979FFC}" sibTransId="{A85A4079-746D-410F-8CDA-7180FAADB2B2}"/>
    <dgm:cxn modelId="{66DE029A-C99F-49E7-AD42-F03C8F9992F2}" type="presOf" srcId="{A6C60791-EBA7-46F5-A247-0424D6740FD7}" destId="{E99F14A2-1CFA-4BAA-AD36-FE70DA9C7AB4}" srcOrd="0" destOrd="0" presId="urn:microsoft.com/office/officeart/2005/8/layout/cycle2"/>
    <dgm:cxn modelId="{1CFEA121-6DBC-44CB-B43F-83F1C556CD73}" type="presOf" srcId="{86064B48-DE1F-4F35-935D-9DA0345FD277}" destId="{F1141936-E8B4-487E-BB40-83B219C10BCE}" srcOrd="1" destOrd="0" presId="urn:microsoft.com/office/officeart/2005/8/layout/cycle2"/>
    <dgm:cxn modelId="{9E53D93E-FB24-48D6-BCFC-99AD2E59759E}" type="presOf" srcId="{ED2A536D-2808-45E8-9225-2BB53852C171}" destId="{514880CE-52F9-45F1-B7CF-863CB8957501}" srcOrd="0" destOrd="0" presId="urn:microsoft.com/office/officeart/2005/8/layout/cycle2"/>
    <dgm:cxn modelId="{EC8E7B09-C12F-41A5-92DB-DAE6FEB4E131}" srcId="{F08735EE-34A0-4398-B3EA-B96541741BFB}" destId="{C601789F-779A-4C34-BDBE-BD339B6783F9}" srcOrd="0" destOrd="0" parTransId="{AF59321C-F6F0-4E21-950C-355FBD4076EA}" sibTransId="{86064B48-DE1F-4F35-935D-9DA0345FD277}"/>
    <dgm:cxn modelId="{135F63DE-0935-41F4-B307-BEA8837C3DCA}" type="presOf" srcId="{A85A4079-746D-410F-8CDA-7180FAADB2B2}" destId="{3442ED25-2443-4D09-92BB-53552C1B598D}" srcOrd="1" destOrd="0" presId="urn:microsoft.com/office/officeart/2005/8/layout/cycle2"/>
    <dgm:cxn modelId="{A4EAFECE-60B7-4222-8951-04F8DD60FDDD}" type="presOf" srcId="{4C582E7B-69C6-4A3F-8C28-A450A389E89A}" destId="{CEC20BA3-8460-4623-B8B4-35027237B464}" srcOrd="0" destOrd="0" presId="urn:microsoft.com/office/officeart/2005/8/layout/cycle2"/>
    <dgm:cxn modelId="{2CF36F9E-B8F0-45A7-86D7-D77395892E08}" type="presOf" srcId="{A85A4079-746D-410F-8CDA-7180FAADB2B2}" destId="{FD1DC177-0921-4A4C-9BFD-C1D245DA9E1A}" srcOrd="0" destOrd="0" presId="urn:microsoft.com/office/officeart/2005/8/layout/cycle2"/>
    <dgm:cxn modelId="{9A862BB6-E26C-4D1C-AF8A-F1495E9375AD}" type="presOf" srcId="{2D00FB3C-F4BB-454A-BA30-5694F80F950D}" destId="{3A4F6958-FB97-4D5F-8521-89C3616301AE}" srcOrd="0" destOrd="0" presId="urn:microsoft.com/office/officeart/2005/8/layout/cycle2"/>
    <dgm:cxn modelId="{FB08E755-2879-4B68-B320-5D2605C024A4}" type="presOf" srcId="{7D691A62-E251-4718-979B-2D2CB712D84D}" destId="{053A1392-A93D-4B40-8354-9CFEDBCE741D}" srcOrd="0" destOrd="0" presId="urn:microsoft.com/office/officeart/2005/8/layout/cycle2"/>
    <dgm:cxn modelId="{20EF0ACF-3231-4E9C-8C0E-091F251B999D}" srcId="{F08735EE-34A0-4398-B3EA-B96541741BFB}" destId="{A6C60791-EBA7-46F5-A247-0424D6740FD7}" srcOrd="1" destOrd="0" parTransId="{633F65D8-619D-40DF-9779-C127D91A4C3C}" sibTransId="{ED2A536D-2808-45E8-9225-2BB53852C171}"/>
    <dgm:cxn modelId="{39DC4816-1B8C-4944-864A-10FAEF39099B}" srcId="{F08735EE-34A0-4398-B3EA-B96541741BFB}" destId="{47397F57-7577-4B83-A07B-13636F979085}" srcOrd="3" destOrd="0" parTransId="{A9C25EDB-8ACA-4588-BDD2-4E25E0E1AACE}" sibTransId="{2D00FB3C-F4BB-454A-BA30-5694F80F950D}"/>
    <dgm:cxn modelId="{A9512E5C-1C71-4058-B2B7-F7DCE789734C}" type="presOf" srcId="{7D691A62-E251-4718-979B-2D2CB712D84D}" destId="{A9F9DF18-3125-43E4-A945-C51D1D8C95B0}" srcOrd="1" destOrd="0" presId="urn:microsoft.com/office/officeart/2005/8/layout/cycle2"/>
    <dgm:cxn modelId="{E951B7C7-F74F-4C99-8C42-678D136616E6}" type="presOf" srcId="{2D00FB3C-F4BB-454A-BA30-5694F80F950D}" destId="{EEAF8CC9-6671-4C0F-A185-0B13A88CE129}" srcOrd="1" destOrd="0" presId="urn:microsoft.com/office/officeart/2005/8/layout/cycle2"/>
    <dgm:cxn modelId="{2D7FFA52-2E9F-4608-AC9D-CAD0328F3206}" type="presParOf" srcId="{83563FC3-F13A-454D-BDED-32060B5FC514}" destId="{5A841255-282E-4D37-B791-230A084B4E35}" srcOrd="0" destOrd="0" presId="urn:microsoft.com/office/officeart/2005/8/layout/cycle2"/>
    <dgm:cxn modelId="{A3638B9F-5868-4064-90AB-9070B4A60BD9}" type="presParOf" srcId="{83563FC3-F13A-454D-BDED-32060B5FC514}" destId="{C62BBB4A-5728-4B8F-A5FE-A8FD8009AB1D}" srcOrd="1" destOrd="0" presId="urn:microsoft.com/office/officeart/2005/8/layout/cycle2"/>
    <dgm:cxn modelId="{152C84B8-526C-47B7-BF40-617E30DC81C4}" type="presParOf" srcId="{C62BBB4A-5728-4B8F-A5FE-A8FD8009AB1D}" destId="{F1141936-E8B4-487E-BB40-83B219C10BCE}" srcOrd="0" destOrd="0" presId="urn:microsoft.com/office/officeart/2005/8/layout/cycle2"/>
    <dgm:cxn modelId="{4C12150E-8FCE-43F1-B03E-94541A21CDE5}" type="presParOf" srcId="{83563FC3-F13A-454D-BDED-32060B5FC514}" destId="{E99F14A2-1CFA-4BAA-AD36-FE70DA9C7AB4}" srcOrd="2" destOrd="0" presId="urn:microsoft.com/office/officeart/2005/8/layout/cycle2"/>
    <dgm:cxn modelId="{4DF9A025-73C3-4314-92F2-DC4E962FD7F4}" type="presParOf" srcId="{83563FC3-F13A-454D-BDED-32060B5FC514}" destId="{514880CE-52F9-45F1-B7CF-863CB8957501}" srcOrd="3" destOrd="0" presId="urn:microsoft.com/office/officeart/2005/8/layout/cycle2"/>
    <dgm:cxn modelId="{7F6D2A9A-CF2C-4136-B6F1-DDD9AC7514BB}" type="presParOf" srcId="{514880CE-52F9-45F1-B7CF-863CB8957501}" destId="{A92D1B5C-4441-4BA2-8655-8FB9DB20373E}" srcOrd="0" destOrd="0" presId="urn:microsoft.com/office/officeart/2005/8/layout/cycle2"/>
    <dgm:cxn modelId="{FD49E571-86A9-421A-B878-8227CFDDF3C4}" type="presParOf" srcId="{83563FC3-F13A-454D-BDED-32060B5FC514}" destId="{46FC6DC0-7564-410B-B4D7-75F788AEF9C3}" srcOrd="4" destOrd="0" presId="urn:microsoft.com/office/officeart/2005/8/layout/cycle2"/>
    <dgm:cxn modelId="{A16A5872-0FDA-45CB-98B3-EBBBB08C6028}" type="presParOf" srcId="{83563FC3-F13A-454D-BDED-32060B5FC514}" destId="{053A1392-A93D-4B40-8354-9CFEDBCE741D}" srcOrd="5" destOrd="0" presId="urn:microsoft.com/office/officeart/2005/8/layout/cycle2"/>
    <dgm:cxn modelId="{59330CF0-5CC7-4E5B-97FF-08989ED878B2}" type="presParOf" srcId="{053A1392-A93D-4B40-8354-9CFEDBCE741D}" destId="{A9F9DF18-3125-43E4-A945-C51D1D8C95B0}" srcOrd="0" destOrd="0" presId="urn:microsoft.com/office/officeart/2005/8/layout/cycle2"/>
    <dgm:cxn modelId="{6A84F553-C72E-4E97-9CF5-2C2E0994AF2E}" type="presParOf" srcId="{83563FC3-F13A-454D-BDED-32060B5FC514}" destId="{6B41A4E1-1766-4126-9686-A6B570919EFE}" srcOrd="6" destOrd="0" presId="urn:microsoft.com/office/officeart/2005/8/layout/cycle2"/>
    <dgm:cxn modelId="{22648BB6-CA66-4C9B-BBB6-8B41A9C9BF10}" type="presParOf" srcId="{83563FC3-F13A-454D-BDED-32060B5FC514}" destId="{3A4F6958-FB97-4D5F-8521-89C3616301AE}" srcOrd="7" destOrd="0" presId="urn:microsoft.com/office/officeart/2005/8/layout/cycle2"/>
    <dgm:cxn modelId="{711348C7-3BFF-48AD-8868-64AFD925C0AC}" type="presParOf" srcId="{3A4F6958-FB97-4D5F-8521-89C3616301AE}" destId="{EEAF8CC9-6671-4C0F-A185-0B13A88CE129}" srcOrd="0" destOrd="0" presId="urn:microsoft.com/office/officeart/2005/8/layout/cycle2"/>
    <dgm:cxn modelId="{272DB73D-DE50-4E8C-9FA4-C5AF0EA036B4}" type="presParOf" srcId="{83563FC3-F13A-454D-BDED-32060B5FC514}" destId="{CEC20BA3-8460-4623-B8B4-35027237B464}" srcOrd="8" destOrd="0" presId="urn:microsoft.com/office/officeart/2005/8/layout/cycle2"/>
    <dgm:cxn modelId="{DEF9D6B2-DAD0-4B4D-B0BE-486C6B7BBD2C}" type="presParOf" srcId="{83563FC3-F13A-454D-BDED-32060B5FC514}" destId="{FD1DC177-0921-4A4C-9BFD-C1D245DA9E1A}" srcOrd="9" destOrd="0" presId="urn:microsoft.com/office/officeart/2005/8/layout/cycle2"/>
    <dgm:cxn modelId="{94CD0F8C-863F-4CB4-8EA8-2D68F7244EE2}" type="presParOf" srcId="{FD1DC177-0921-4A4C-9BFD-C1D245DA9E1A}" destId="{3442ED25-2443-4D09-92BB-53552C1B598D}"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F7B7DA-3195-4C13-8B52-08412F38444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44F55782-08D3-4D65-8060-B2ADCEC97C27}">
      <dgm:prSet phldrT="[Text]"/>
      <dgm:spPr/>
      <dgm:t>
        <a:bodyPr/>
        <a:lstStyle/>
        <a:p>
          <a:r>
            <a:rPr lang="en-US" dirty="0" smtClean="0"/>
            <a:t>Expanding Home Economy</a:t>
          </a:r>
          <a:endParaRPr lang="en-US" dirty="0"/>
        </a:p>
      </dgm:t>
    </dgm:pt>
    <dgm:pt modelId="{9B139DC3-3CAE-4C86-81C0-7C601B2947EA}" type="parTrans" cxnId="{CDF887CC-255C-47A2-AA44-8514614CD431}">
      <dgm:prSet/>
      <dgm:spPr/>
      <dgm:t>
        <a:bodyPr/>
        <a:lstStyle/>
        <a:p>
          <a:endParaRPr lang="en-US"/>
        </a:p>
      </dgm:t>
    </dgm:pt>
    <dgm:pt modelId="{5480CF34-91D2-4D5D-8CEB-D4FDE1EABBDF}" type="sibTrans" cxnId="{CDF887CC-255C-47A2-AA44-8514614CD431}">
      <dgm:prSet/>
      <dgm:spPr/>
      <dgm:t>
        <a:bodyPr/>
        <a:lstStyle/>
        <a:p>
          <a:endParaRPr lang="en-US" dirty="0"/>
        </a:p>
      </dgm:t>
    </dgm:pt>
    <dgm:pt modelId="{B239BA87-52F6-40CB-84ED-5E15E12DB8AA}">
      <dgm:prSet phldrT="[Text]"/>
      <dgm:spPr/>
      <dgm:t>
        <a:bodyPr/>
        <a:lstStyle/>
        <a:p>
          <a:r>
            <a:rPr lang="en-US" dirty="0" smtClean="0"/>
            <a:t>Imperial Power Projection (Hard and Soft)</a:t>
          </a:r>
          <a:endParaRPr lang="en-US" dirty="0"/>
        </a:p>
      </dgm:t>
    </dgm:pt>
    <dgm:pt modelId="{D784CFDB-F290-4DBC-977C-6B9E647BC006}" type="parTrans" cxnId="{518B8B1C-F93D-4A7A-8A10-1B33BFB9F5B0}">
      <dgm:prSet/>
      <dgm:spPr/>
      <dgm:t>
        <a:bodyPr/>
        <a:lstStyle/>
        <a:p>
          <a:endParaRPr lang="en-US"/>
        </a:p>
      </dgm:t>
    </dgm:pt>
    <dgm:pt modelId="{9C326E46-F26B-4EDD-BA8F-9BFE4108C9CC}" type="sibTrans" cxnId="{518B8B1C-F93D-4A7A-8A10-1B33BFB9F5B0}">
      <dgm:prSet/>
      <dgm:spPr/>
      <dgm:t>
        <a:bodyPr/>
        <a:lstStyle/>
        <a:p>
          <a:endParaRPr lang="en-US" dirty="0"/>
        </a:p>
      </dgm:t>
    </dgm:pt>
    <dgm:pt modelId="{8128C621-C58C-4188-ACA6-4834344811A6}">
      <dgm:prSet phldrT="[Text]"/>
      <dgm:spPr/>
      <dgm:t>
        <a:bodyPr/>
        <a:lstStyle/>
        <a:p>
          <a:r>
            <a:rPr lang="en-US" dirty="0" smtClean="0"/>
            <a:t>Spheres of Influence</a:t>
          </a:r>
          <a:endParaRPr lang="en-US" dirty="0"/>
        </a:p>
      </dgm:t>
    </dgm:pt>
    <dgm:pt modelId="{C6CFBCD9-AF9D-4FA2-9AF8-BFD0AE345297}" type="parTrans" cxnId="{8B057BAF-6737-42A1-9CD9-E5AFFEBDA9BE}">
      <dgm:prSet/>
      <dgm:spPr/>
      <dgm:t>
        <a:bodyPr/>
        <a:lstStyle/>
        <a:p>
          <a:endParaRPr lang="en-US"/>
        </a:p>
      </dgm:t>
    </dgm:pt>
    <dgm:pt modelId="{3AF89DDF-48B0-4A3A-BA3D-8CAA955D85B7}" type="sibTrans" cxnId="{8B057BAF-6737-42A1-9CD9-E5AFFEBDA9BE}">
      <dgm:prSet/>
      <dgm:spPr/>
      <dgm:t>
        <a:bodyPr/>
        <a:lstStyle/>
        <a:p>
          <a:endParaRPr lang="en-US" dirty="0"/>
        </a:p>
      </dgm:t>
    </dgm:pt>
    <dgm:pt modelId="{8716BA81-90D9-49D7-A58A-A0CF9E74701B}">
      <dgm:prSet phldrT="[Text]"/>
      <dgm:spPr/>
      <dgm:t>
        <a:bodyPr/>
        <a:lstStyle/>
        <a:p>
          <a:r>
            <a:rPr lang="en-US" dirty="0" smtClean="0"/>
            <a:t>Secure Investment Outlets, Raw Materials, Markets</a:t>
          </a:r>
          <a:endParaRPr lang="en-US" dirty="0"/>
        </a:p>
      </dgm:t>
    </dgm:pt>
    <dgm:pt modelId="{91A8C280-81AF-45F5-AAA7-3AA21269FFA0}" type="parTrans" cxnId="{915C26D8-1BC7-4A54-8115-E230EBACACB6}">
      <dgm:prSet/>
      <dgm:spPr/>
      <dgm:t>
        <a:bodyPr/>
        <a:lstStyle/>
        <a:p>
          <a:endParaRPr lang="en-US"/>
        </a:p>
      </dgm:t>
    </dgm:pt>
    <dgm:pt modelId="{1CF22236-B12F-4433-B3DE-5500CE7500B9}" type="sibTrans" cxnId="{915C26D8-1BC7-4A54-8115-E230EBACACB6}">
      <dgm:prSet/>
      <dgm:spPr/>
      <dgm:t>
        <a:bodyPr/>
        <a:lstStyle/>
        <a:p>
          <a:endParaRPr lang="en-US" dirty="0"/>
        </a:p>
      </dgm:t>
    </dgm:pt>
    <dgm:pt modelId="{BAF9003B-EDAB-434B-84D4-D90CE31B7D64}">
      <dgm:prSet phldrT="[Text]"/>
      <dgm:spPr/>
      <dgm:t>
        <a:bodyPr/>
        <a:lstStyle/>
        <a:p>
          <a:r>
            <a:rPr lang="en-US" dirty="0" smtClean="0"/>
            <a:t>Returns of Profits, Interest, Rents and Global Power</a:t>
          </a:r>
          <a:endParaRPr lang="en-US" dirty="0"/>
        </a:p>
      </dgm:t>
    </dgm:pt>
    <dgm:pt modelId="{0AABFC06-DC63-4D91-94F1-D39808D40819}" type="parTrans" cxnId="{AA207235-C01E-4805-9CF4-483BF4EF3DFF}">
      <dgm:prSet/>
      <dgm:spPr/>
      <dgm:t>
        <a:bodyPr/>
        <a:lstStyle/>
        <a:p>
          <a:endParaRPr lang="en-US"/>
        </a:p>
      </dgm:t>
    </dgm:pt>
    <dgm:pt modelId="{C95FCFA1-735C-4B33-BD03-DCE096BDEBF2}" type="sibTrans" cxnId="{AA207235-C01E-4805-9CF4-483BF4EF3DFF}">
      <dgm:prSet/>
      <dgm:spPr/>
      <dgm:t>
        <a:bodyPr/>
        <a:lstStyle/>
        <a:p>
          <a:endParaRPr lang="en-US" dirty="0"/>
        </a:p>
      </dgm:t>
    </dgm:pt>
    <dgm:pt modelId="{D321C956-3A37-4D10-8546-CEF4D689CC5C}" type="pres">
      <dgm:prSet presAssocID="{29F7B7DA-3195-4C13-8B52-08412F384448}" presName="cycle" presStyleCnt="0">
        <dgm:presLayoutVars>
          <dgm:dir/>
          <dgm:resizeHandles val="exact"/>
        </dgm:presLayoutVars>
      </dgm:prSet>
      <dgm:spPr/>
      <dgm:t>
        <a:bodyPr/>
        <a:lstStyle/>
        <a:p>
          <a:endParaRPr lang="en-US"/>
        </a:p>
      </dgm:t>
    </dgm:pt>
    <dgm:pt modelId="{017D18D1-5E94-4F7D-888B-CA10E14043AE}" type="pres">
      <dgm:prSet presAssocID="{44F55782-08D3-4D65-8060-B2ADCEC97C27}" presName="node" presStyleLbl="node1" presStyleIdx="0" presStyleCnt="5">
        <dgm:presLayoutVars>
          <dgm:bulletEnabled val="1"/>
        </dgm:presLayoutVars>
      </dgm:prSet>
      <dgm:spPr/>
      <dgm:t>
        <a:bodyPr/>
        <a:lstStyle/>
        <a:p>
          <a:endParaRPr lang="en-US"/>
        </a:p>
      </dgm:t>
    </dgm:pt>
    <dgm:pt modelId="{4773613A-A6F7-439B-B311-23844985B915}" type="pres">
      <dgm:prSet presAssocID="{44F55782-08D3-4D65-8060-B2ADCEC97C27}" presName="spNode" presStyleCnt="0"/>
      <dgm:spPr/>
    </dgm:pt>
    <dgm:pt modelId="{41474895-CDBA-4064-B50D-53CBAAE05013}" type="pres">
      <dgm:prSet presAssocID="{5480CF34-91D2-4D5D-8CEB-D4FDE1EABBDF}" presName="sibTrans" presStyleLbl="sibTrans1D1" presStyleIdx="0" presStyleCnt="5"/>
      <dgm:spPr/>
      <dgm:t>
        <a:bodyPr/>
        <a:lstStyle/>
        <a:p>
          <a:endParaRPr lang="en-US"/>
        </a:p>
      </dgm:t>
    </dgm:pt>
    <dgm:pt modelId="{F7D64C52-75DD-4F12-9B1C-A3E228ABCFB6}" type="pres">
      <dgm:prSet presAssocID="{B239BA87-52F6-40CB-84ED-5E15E12DB8AA}" presName="node" presStyleLbl="node1" presStyleIdx="1" presStyleCnt="5">
        <dgm:presLayoutVars>
          <dgm:bulletEnabled val="1"/>
        </dgm:presLayoutVars>
      </dgm:prSet>
      <dgm:spPr/>
      <dgm:t>
        <a:bodyPr/>
        <a:lstStyle/>
        <a:p>
          <a:endParaRPr lang="en-US"/>
        </a:p>
      </dgm:t>
    </dgm:pt>
    <dgm:pt modelId="{AABD5D80-F8CB-4EE2-9AA7-F3103523B674}" type="pres">
      <dgm:prSet presAssocID="{B239BA87-52F6-40CB-84ED-5E15E12DB8AA}" presName="spNode" presStyleCnt="0"/>
      <dgm:spPr/>
    </dgm:pt>
    <dgm:pt modelId="{45A8A32D-84CE-45EB-9E9D-96A3328D497C}" type="pres">
      <dgm:prSet presAssocID="{9C326E46-F26B-4EDD-BA8F-9BFE4108C9CC}" presName="sibTrans" presStyleLbl="sibTrans1D1" presStyleIdx="1" presStyleCnt="5"/>
      <dgm:spPr/>
      <dgm:t>
        <a:bodyPr/>
        <a:lstStyle/>
        <a:p>
          <a:endParaRPr lang="en-US"/>
        </a:p>
      </dgm:t>
    </dgm:pt>
    <dgm:pt modelId="{A87F8120-3112-4E25-859C-FF3BFAAD6F37}" type="pres">
      <dgm:prSet presAssocID="{8128C621-C58C-4188-ACA6-4834344811A6}" presName="node" presStyleLbl="node1" presStyleIdx="2" presStyleCnt="5">
        <dgm:presLayoutVars>
          <dgm:bulletEnabled val="1"/>
        </dgm:presLayoutVars>
      </dgm:prSet>
      <dgm:spPr/>
      <dgm:t>
        <a:bodyPr/>
        <a:lstStyle/>
        <a:p>
          <a:endParaRPr lang="en-US"/>
        </a:p>
      </dgm:t>
    </dgm:pt>
    <dgm:pt modelId="{23109CD1-0818-4EA2-8E7E-E93DBEBFBB8E}" type="pres">
      <dgm:prSet presAssocID="{8128C621-C58C-4188-ACA6-4834344811A6}" presName="spNode" presStyleCnt="0"/>
      <dgm:spPr/>
    </dgm:pt>
    <dgm:pt modelId="{337EB25C-3595-4DEF-8F5B-EA9FB50E9D24}" type="pres">
      <dgm:prSet presAssocID="{3AF89DDF-48B0-4A3A-BA3D-8CAA955D85B7}" presName="sibTrans" presStyleLbl="sibTrans1D1" presStyleIdx="2" presStyleCnt="5"/>
      <dgm:spPr/>
      <dgm:t>
        <a:bodyPr/>
        <a:lstStyle/>
        <a:p>
          <a:endParaRPr lang="en-US"/>
        </a:p>
      </dgm:t>
    </dgm:pt>
    <dgm:pt modelId="{3398867C-0E5F-4A95-9A76-0A4075870207}" type="pres">
      <dgm:prSet presAssocID="{8716BA81-90D9-49D7-A58A-A0CF9E74701B}" presName="node" presStyleLbl="node1" presStyleIdx="3" presStyleCnt="5">
        <dgm:presLayoutVars>
          <dgm:bulletEnabled val="1"/>
        </dgm:presLayoutVars>
      </dgm:prSet>
      <dgm:spPr/>
      <dgm:t>
        <a:bodyPr/>
        <a:lstStyle/>
        <a:p>
          <a:endParaRPr lang="en-US"/>
        </a:p>
      </dgm:t>
    </dgm:pt>
    <dgm:pt modelId="{1689A29B-85D4-44FB-B558-53F18A90EEBD}" type="pres">
      <dgm:prSet presAssocID="{8716BA81-90D9-49D7-A58A-A0CF9E74701B}" presName="spNode" presStyleCnt="0"/>
      <dgm:spPr/>
    </dgm:pt>
    <dgm:pt modelId="{14F78697-39D4-4DA4-B92D-932BD194E106}" type="pres">
      <dgm:prSet presAssocID="{1CF22236-B12F-4433-B3DE-5500CE7500B9}" presName="sibTrans" presStyleLbl="sibTrans1D1" presStyleIdx="3" presStyleCnt="5"/>
      <dgm:spPr/>
      <dgm:t>
        <a:bodyPr/>
        <a:lstStyle/>
        <a:p>
          <a:endParaRPr lang="en-US"/>
        </a:p>
      </dgm:t>
    </dgm:pt>
    <dgm:pt modelId="{3FBB60AE-CDB1-43E3-BC13-532AD43DCE92}" type="pres">
      <dgm:prSet presAssocID="{BAF9003B-EDAB-434B-84D4-D90CE31B7D64}" presName="node" presStyleLbl="node1" presStyleIdx="4" presStyleCnt="5">
        <dgm:presLayoutVars>
          <dgm:bulletEnabled val="1"/>
        </dgm:presLayoutVars>
      </dgm:prSet>
      <dgm:spPr/>
      <dgm:t>
        <a:bodyPr/>
        <a:lstStyle/>
        <a:p>
          <a:endParaRPr lang="en-US"/>
        </a:p>
      </dgm:t>
    </dgm:pt>
    <dgm:pt modelId="{F38474C5-BDB5-42B5-9C60-FEE017CE6145}" type="pres">
      <dgm:prSet presAssocID="{BAF9003B-EDAB-434B-84D4-D90CE31B7D64}" presName="spNode" presStyleCnt="0"/>
      <dgm:spPr/>
    </dgm:pt>
    <dgm:pt modelId="{134A9F26-EDAC-4405-9EDB-489F71564C87}" type="pres">
      <dgm:prSet presAssocID="{C95FCFA1-735C-4B33-BD03-DCE096BDEBF2}" presName="sibTrans" presStyleLbl="sibTrans1D1" presStyleIdx="4" presStyleCnt="5"/>
      <dgm:spPr/>
      <dgm:t>
        <a:bodyPr/>
        <a:lstStyle/>
        <a:p>
          <a:endParaRPr lang="en-US"/>
        </a:p>
      </dgm:t>
    </dgm:pt>
  </dgm:ptLst>
  <dgm:cxnLst>
    <dgm:cxn modelId="{59034CBC-2247-4F0A-909F-B7DE1327B86E}" type="presOf" srcId="{8716BA81-90D9-49D7-A58A-A0CF9E74701B}" destId="{3398867C-0E5F-4A95-9A76-0A4075870207}" srcOrd="0" destOrd="0" presId="urn:microsoft.com/office/officeart/2005/8/layout/cycle5"/>
    <dgm:cxn modelId="{518B8B1C-F93D-4A7A-8A10-1B33BFB9F5B0}" srcId="{29F7B7DA-3195-4C13-8B52-08412F384448}" destId="{B239BA87-52F6-40CB-84ED-5E15E12DB8AA}" srcOrd="1" destOrd="0" parTransId="{D784CFDB-F290-4DBC-977C-6B9E647BC006}" sibTransId="{9C326E46-F26B-4EDD-BA8F-9BFE4108C9CC}"/>
    <dgm:cxn modelId="{6C39085A-3546-48B0-8A9F-6BB05F1299FF}" type="presOf" srcId="{3AF89DDF-48B0-4A3A-BA3D-8CAA955D85B7}" destId="{337EB25C-3595-4DEF-8F5B-EA9FB50E9D24}" srcOrd="0" destOrd="0" presId="urn:microsoft.com/office/officeart/2005/8/layout/cycle5"/>
    <dgm:cxn modelId="{CE6E7A4F-02CD-4F45-8AA2-6DEF6FE82896}" type="presOf" srcId="{29F7B7DA-3195-4C13-8B52-08412F384448}" destId="{D321C956-3A37-4D10-8546-CEF4D689CC5C}" srcOrd="0" destOrd="0" presId="urn:microsoft.com/office/officeart/2005/8/layout/cycle5"/>
    <dgm:cxn modelId="{AA207235-C01E-4805-9CF4-483BF4EF3DFF}" srcId="{29F7B7DA-3195-4C13-8B52-08412F384448}" destId="{BAF9003B-EDAB-434B-84D4-D90CE31B7D64}" srcOrd="4" destOrd="0" parTransId="{0AABFC06-DC63-4D91-94F1-D39808D40819}" sibTransId="{C95FCFA1-735C-4B33-BD03-DCE096BDEBF2}"/>
    <dgm:cxn modelId="{E6428AA9-BC8D-4B83-8CFF-A27A63736B20}" type="presOf" srcId="{BAF9003B-EDAB-434B-84D4-D90CE31B7D64}" destId="{3FBB60AE-CDB1-43E3-BC13-532AD43DCE92}" srcOrd="0" destOrd="0" presId="urn:microsoft.com/office/officeart/2005/8/layout/cycle5"/>
    <dgm:cxn modelId="{915C26D8-1BC7-4A54-8115-E230EBACACB6}" srcId="{29F7B7DA-3195-4C13-8B52-08412F384448}" destId="{8716BA81-90D9-49D7-A58A-A0CF9E74701B}" srcOrd="3" destOrd="0" parTransId="{91A8C280-81AF-45F5-AAA7-3AA21269FFA0}" sibTransId="{1CF22236-B12F-4433-B3DE-5500CE7500B9}"/>
    <dgm:cxn modelId="{E49A8687-25F4-47CE-A283-6C75468DB3FA}" type="presOf" srcId="{9C326E46-F26B-4EDD-BA8F-9BFE4108C9CC}" destId="{45A8A32D-84CE-45EB-9E9D-96A3328D497C}" srcOrd="0" destOrd="0" presId="urn:microsoft.com/office/officeart/2005/8/layout/cycle5"/>
    <dgm:cxn modelId="{BA363D3C-E53C-4DF6-9085-28E51524AB12}" type="presOf" srcId="{C95FCFA1-735C-4B33-BD03-DCE096BDEBF2}" destId="{134A9F26-EDAC-4405-9EDB-489F71564C87}" srcOrd="0" destOrd="0" presId="urn:microsoft.com/office/officeart/2005/8/layout/cycle5"/>
    <dgm:cxn modelId="{7837C825-ED86-4533-A44E-00D90A47A732}" type="presOf" srcId="{44F55782-08D3-4D65-8060-B2ADCEC97C27}" destId="{017D18D1-5E94-4F7D-888B-CA10E14043AE}" srcOrd="0" destOrd="0" presId="urn:microsoft.com/office/officeart/2005/8/layout/cycle5"/>
    <dgm:cxn modelId="{4F128BA7-394B-440E-8926-78FE45D2F80A}" type="presOf" srcId="{1CF22236-B12F-4433-B3DE-5500CE7500B9}" destId="{14F78697-39D4-4DA4-B92D-932BD194E106}" srcOrd="0" destOrd="0" presId="urn:microsoft.com/office/officeart/2005/8/layout/cycle5"/>
    <dgm:cxn modelId="{8B057BAF-6737-42A1-9CD9-E5AFFEBDA9BE}" srcId="{29F7B7DA-3195-4C13-8B52-08412F384448}" destId="{8128C621-C58C-4188-ACA6-4834344811A6}" srcOrd="2" destOrd="0" parTransId="{C6CFBCD9-AF9D-4FA2-9AF8-BFD0AE345297}" sibTransId="{3AF89DDF-48B0-4A3A-BA3D-8CAA955D85B7}"/>
    <dgm:cxn modelId="{5FBA1CFD-801A-43DB-80F9-E86DFE3F60A6}" type="presOf" srcId="{5480CF34-91D2-4D5D-8CEB-D4FDE1EABBDF}" destId="{41474895-CDBA-4064-B50D-53CBAAE05013}" srcOrd="0" destOrd="0" presId="urn:microsoft.com/office/officeart/2005/8/layout/cycle5"/>
    <dgm:cxn modelId="{DD975872-C0A0-4914-A3FF-703FF49D23C6}" type="presOf" srcId="{8128C621-C58C-4188-ACA6-4834344811A6}" destId="{A87F8120-3112-4E25-859C-FF3BFAAD6F37}" srcOrd="0" destOrd="0" presId="urn:microsoft.com/office/officeart/2005/8/layout/cycle5"/>
    <dgm:cxn modelId="{CDF887CC-255C-47A2-AA44-8514614CD431}" srcId="{29F7B7DA-3195-4C13-8B52-08412F384448}" destId="{44F55782-08D3-4D65-8060-B2ADCEC97C27}" srcOrd="0" destOrd="0" parTransId="{9B139DC3-3CAE-4C86-81C0-7C601B2947EA}" sibTransId="{5480CF34-91D2-4D5D-8CEB-D4FDE1EABBDF}"/>
    <dgm:cxn modelId="{74406DA2-E648-4DB8-8832-30C4A7BE7E06}" type="presOf" srcId="{B239BA87-52F6-40CB-84ED-5E15E12DB8AA}" destId="{F7D64C52-75DD-4F12-9B1C-A3E228ABCFB6}" srcOrd="0" destOrd="0" presId="urn:microsoft.com/office/officeart/2005/8/layout/cycle5"/>
    <dgm:cxn modelId="{67F1C4F8-11F6-46AE-9669-A5875DA815B4}" type="presParOf" srcId="{D321C956-3A37-4D10-8546-CEF4D689CC5C}" destId="{017D18D1-5E94-4F7D-888B-CA10E14043AE}" srcOrd="0" destOrd="0" presId="urn:microsoft.com/office/officeart/2005/8/layout/cycle5"/>
    <dgm:cxn modelId="{461B329E-8D74-4CB9-B267-838ABB8214D0}" type="presParOf" srcId="{D321C956-3A37-4D10-8546-CEF4D689CC5C}" destId="{4773613A-A6F7-439B-B311-23844985B915}" srcOrd="1" destOrd="0" presId="urn:microsoft.com/office/officeart/2005/8/layout/cycle5"/>
    <dgm:cxn modelId="{EB32F210-5C60-4265-BA67-3F6584662D86}" type="presParOf" srcId="{D321C956-3A37-4D10-8546-CEF4D689CC5C}" destId="{41474895-CDBA-4064-B50D-53CBAAE05013}" srcOrd="2" destOrd="0" presId="urn:microsoft.com/office/officeart/2005/8/layout/cycle5"/>
    <dgm:cxn modelId="{30CA56E1-B46B-42D9-98E1-D6512AB89696}" type="presParOf" srcId="{D321C956-3A37-4D10-8546-CEF4D689CC5C}" destId="{F7D64C52-75DD-4F12-9B1C-A3E228ABCFB6}" srcOrd="3" destOrd="0" presId="urn:microsoft.com/office/officeart/2005/8/layout/cycle5"/>
    <dgm:cxn modelId="{AAAAE019-78B6-4E9B-8475-1C7092272245}" type="presParOf" srcId="{D321C956-3A37-4D10-8546-CEF4D689CC5C}" destId="{AABD5D80-F8CB-4EE2-9AA7-F3103523B674}" srcOrd="4" destOrd="0" presId="urn:microsoft.com/office/officeart/2005/8/layout/cycle5"/>
    <dgm:cxn modelId="{F83FF5FE-1C10-4433-8611-092CAAD07F71}" type="presParOf" srcId="{D321C956-3A37-4D10-8546-CEF4D689CC5C}" destId="{45A8A32D-84CE-45EB-9E9D-96A3328D497C}" srcOrd="5" destOrd="0" presId="urn:microsoft.com/office/officeart/2005/8/layout/cycle5"/>
    <dgm:cxn modelId="{F236F1A6-B8ED-4B21-86E7-90E170B6BFAC}" type="presParOf" srcId="{D321C956-3A37-4D10-8546-CEF4D689CC5C}" destId="{A87F8120-3112-4E25-859C-FF3BFAAD6F37}" srcOrd="6" destOrd="0" presId="urn:microsoft.com/office/officeart/2005/8/layout/cycle5"/>
    <dgm:cxn modelId="{11C83C67-C4F6-4356-B989-63303CE6DB38}" type="presParOf" srcId="{D321C956-3A37-4D10-8546-CEF4D689CC5C}" destId="{23109CD1-0818-4EA2-8E7E-E93DBEBFBB8E}" srcOrd="7" destOrd="0" presId="urn:microsoft.com/office/officeart/2005/8/layout/cycle5"/>
    <dgm:cxn modelId="{8485D928-7E06-403D-82E3-163DD750E708}" type="presParOf" srcId="{D321C956-3A37-4D10-8546-CEF4D689CC5C}" destId="{337EB25C-3595-4DEF-8F5B-EA9FB50E9D24}" srcOrd="8" destOrd="0" presId="urn:microsoft.com/office/officeart/2005/8/layout/cycle5"/>
    <dgm:cxn modelId="{CCEE848F-FFCD-4AB3-9E71-DF8371897B68}" type="presParOf" srcId="{D321C956-3A37-4D10-8546-CEF4D689CC5C}" destId="{3398867C-0E5F-4A95-9A76-0A4075870207}" srcOrd="9" destOrd="0" presId="urn:microsoft.com/office/officeart/2005/8/layout/cycle5"/>
    <dgm:cxn modelId="{C2300891-3EF6-451A-A728-0AE214162F0A}" type="presParOf" srcId="{D321C956-3A37-4D10-8546-CEF4D689CC5C}" destId="{1689A29B-85D4-44FB-B558-53F18A90EEBD}" srcOrd="10" destOrd="0" presId="urn:microsoft.com/office/officeart/2005/8/layout/cycle5"/>
    <dgm:cxn modelId="{B8E253AD-6713-4DB0-AB89-657D822BBF3C}" type="presParOf" srcId="{D321C956-3A37-4D10-8546-CEF4D689CC5C}" destId="{14F78697-39D4-4DA4-B92D-932BD194E106}" srcOrd="11" destOrd="0" presId="urn:microsoft.com/office/officeart/2005/8/layout/cycle5"/>
    <dgm:cxn modelId="{09F7CA1A-6545-48E6-A9E1-97E0DF3788F5}" type="presParOf" srcId="{D321C956-3A37-4D10-8546-CEF4D689CC5C}" destId="{3FBB60AE-CDB1-43E3-BC13-532AD43DCE92}" srcOrd="12" destOrd="0" presId="urn:microsoft.com/office/officeart/2005/8/layout/cycle5"/>
    <dgm:cxn modelId="{BDD0CC05-C3F5-4EED-97AF-AF5B4C6477B4}" type="presParOf" srcId="{D321C956-3A37-4D10-8546-CEF4D689CC5C}" destId="{F38474C5-BDB5-42B5-9C60-FEE017CE6145}" srcOrd="13" destOrd="0" presId="urn:microsoft.com/office/officeart/2005/8/layout/cycle5"/>
    <dgm:cxn modelId="{624B2F0A-EBA4-48E7-AA60-721200A4E846}" type="presParOf" srcId="{D321C956-3A37-4D10-8546-CEF4D689CC5C}" destId="{134A9F26-EDAC-4405-9EDB-489F71564C87}"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A31C05-A2CB-4BF5-B7D7-0D3572376AF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307295C9-8853-4A7B-999E-A0F87E44CCD8}">
      <dgm:prSet phldrT="[Text]"/>
      <dgm:spPr/>
      <dgm:t>
        <a:bodyPr/>
        <a:lstStyle/>
        <a:p>
          <a:r>
            <a:rPr lang="en-US" dirty="0" smtClean="0"/>
            <a:t>Increasing Crises Domestic and Global</a:t>
          </a:r>
          <a:endParaRPr lang="en-US" dirty="0"/>
        </a:p>
      </dgm:t>
    </dgm:pt>
    <dgm:pt modelId="{00E13AD7-5270-4879-ADC4-0358836A0065}" type="parTrans" cxnId="{139847EB-32BE-4021-8821-FA79F2271CAB}">
      <dgm:prSet/>
      <dgm:spPr/>
      <dgm:t>
        <a:bodyPr/>
        <a:lstStyle/>
        <a:p>
          <a:endParaRPr lang="en-US"/>
        </a:p>
      </dgm:t>
    </dgm:pt>
    <dgm:pt modelId="{454483CC-76A7-4227-9655-64CAED0068E3}" type="sibTrans" cxnId="{139847EB-32BE-4021-8821-FA79F2271CAB}">
      <dgm:prSet/>
      <dgm:spPr/>
      <dgm:t>
        <a:bodyPr/>
        <a:lstStyle/>
        <a:p>
          <a:endParaRPr lang="en-US" dirty="0"/>
        </a:p>
      </dgm:t>
    </dgm:pt>
    <dgm:pt modelId="{2A22E3A8-2379-4EAC-AED7-83E3C547E85D}">
      <dgm:prSet phldrT="[Text]"/>
      <dgm:spPr/>
      <dgm:t>
        <a:bodyPr/>
        <a:lstStyle/>
        <a:p>
          <a:r>
            <a:rPr lang="en-US" dirty="0" smtClean="0"/>
            <a:t>Reckless Power Projections</a:t>
          </a:r>
          <a:endParaRPr lang="en-US" dirty="0"/>
        </a:p>
      </dgm:t>
    </dgm:pt>
    <dgm:pt modelId="{C82D0176-0BCB-4F6B-9B73-86AB3CDDE5DD}" type="parTrans" cxnId="{457F92F6-F654-4D71-960E-33144D19DD19}">
      <dgm:prSet/>
      <dgm:spPr/>
      <dgm:t>
        <a:bodyPr/>
        <a:lstStyle/>
        <a:p>
          <a:endParaRPr lang="en-US"/>
        </a:p>
      </dgm:t>
    </dgm:pt>
    <dgm:pt modelId="{62B3C389-2DBC-4596-B2B1-54022727CFEB}" type="sibTrans" cxnId="{457F92F6-F654-4D71-960E-33144D19DD19}">
      <dgm:prSet/>
      <dgm:spPr/>
      <dgm:t>
        <a:bodyPr/>
        <a:lstStyle/>
        <a:p>
          <a:endParaRPr lang="en-US" dirty="0"/>
        </a:p>
      </dgm:t>
    </dgm:pt>
    <dgm:pt modelId="{CC977F5E-ACC1-4DDC-AC53-CBE547D5DC19}">
      <dgm:prSet phldrT="[Text]"/>
      <dgm:spPr/>
      <dgm:t>
        <a:bodyPr/>
        <a:lstStyle/>
        <a:p>
          <a:r>
            <a:rPr lang="en-US" dirty="0" smtClean="0"/>
            <a:t>Increasing Resistance Globally</a:t>
          </a:r>
          <a:endParaRPr lang="en-US" dirty="0"/>
        </a:p>
      </dgm:t>
    </dgm:pt>
    <dgm:pt modelId="{E9AD8482-C488-4CC6-AC5B-DD1AE76B17C8}" type="parTrans" cxnId="{821C2305-F0DD-493F-9530-D5A81005F076}">
      <dgm:prSet/>
      <dgm:spPr/>
      <dgm:t>
        <a:bodyPr/>
        <a:lstStyle/>
        <a:p>
          <a:endParaRPr lang="en-US"/>
        </a:p>
      </dgm:t>
    </dgm:pt>
    <dgm:pt modelId="{58930B61-FE76-4D37-BB7D-B96FE962A212}" type="sibTrans" cxnId="{821C2305-F0DD-493F-9530-D5A81005F076}">
      <dgm:prSet/>
      <dgm:spPr/>
      <dgm:t>
        <a:bodyPr/>
        <a:lstStyle/>
        <a:p>
          <a:endParaRPr lang="en-US" dirty="0"/>
        </a:p>
      </dgm:t>
    </dgm:pt>
    <dgm:pt modelId="{392AB736-F9BC-42DE-A8A3-C3AF47121513}">
      <dgm:prSet phldrT="[Text]"/>
      <dgm:spPr/>
      <dgm:t>
        <a:bodyPr/>
        <a:lstStyle/>
        <a:p>
          <a:r>
            <a:rPr lang="en-US" dirty="0" smtClean="0"/>
            <a:t>Power Vacuums Favoring Rivals</a:t>
          </a:r>
          <a:endParaRPr lang="en-US" dirty="0"/>
        </a:p>
      </dgm:t>
    </dgm:pt>
    <dgm:pt modelId="{FE36F111-259B-4F92-BC63-58B6DCF41B99}" type="parTrans" cxnId="{C9D59903-4818-4B79-8FE0-A4BB04110D62}">
      <dgm:prSet/>
      <dgm:spPr/>
      <dgm:t>
        <a:bodyPr/>
        <a:lstStyle/>
        <a:p>
          <a:endParaRPr lang="en-US"/>
        </a:p>
      </dgm:t>
    </dgm:pt>
    <dgm:pt modelId="{A105650D-D77A-4D04-8847-0430B604316F}" type="sibTrans" cxnId="{C9D59903-4818-4B79-8FE0-A4BB04110D62}">
      <dgm:prSet/>
      <dgm:spPr/>
      <dgm:t>
        <a:bodyPr/>
        <a:lstStyle/>
        <a:p>
          <a:endParaRPr lang="en-US" dirty="0"/>
        </a:p>
      </dgm:t>
    </dgm:pt>
    <dgm:pt modelId="{7D6A9D1C-D010-46FC-A62A-D2DD5D58B8F7}">
      <dgm:prSet phldrT="[Text]"/>
      <dgm:spPr/>
      <dgm:t>
        <a:bodyPr/>
        <a:lstStyle/>
        <a:p>
          <a:r>
            <a:rPr lang="en-US" dirty="0" smtClean="0"/>
            <a:t>Declining Global Market Shares, Returns, Power</a:t>
          </a:r>
          <a:endParaRPr lang="en-US" dirty="0"/>
        </a:p>
      </dgm:t>
    </dgm:pt>
    <dgm:pt modelId="{BC79C6E5-C4B3-4E88-B990-384F6E004966}" type="parTrans" cxnId="{73B6AFEF-3A00-44F4-979F-896EB6C01CE2}">
      <dgm:prSet/>
      <dgm:spPr/>
      <dgm:t>
        <a:bodyPr/>
        <a:lstStyle/>
        <a:p>
          <a:endParaRPr lang="en-US"/>
        </a:p>
      </dgm:t>
    </dgm:pt>
    <dgm:pt modelId="{70B70C40-BDA9-43B0-8B5A-0177793C4682}" type="sibTrans" cxnId="{73B6AFEF-3A00-44F4-979F-896EB6C01CE2}">
      <dgm:prSet/>
      <dgm:spPr/>
      <dgm:t>
        <a:bodyPr/>
        <a:lstStyle/>
        <a:p>
          <a:endParaRPr lang="en-US" dirty="0"/>
        </a:p>
      </dgm:t>
    </dgm:pt>
    <dgm:pt modelId="{56DD3C5A-6C2A-406B-A095-ACDD7200F103}" type="pres">
      <dgm:prSet presAssocID="{9DA31C05-A2CB-4BF5-B7D7-0D3572376AFE}" presName="cycle" presStyleCnt="0">
        <dgm:presLayoutVars>
          <dgm:dir/>
          <dgm:resizeHandles val="exact"/>
        </dgm:presLayoutVars>
      </dgm:prSet>
      <dgm:spPr/>
      <dgm:t>
        <a:bodyPr/>
        <a:lstStyle/>
        <a:p>
          <a:endParaRPr lang="en-US"/>
        </a:p>
      </dgm:t>
    </dgm:pt>
    <dgm:pt modelId="{9B710AAA-CC76-43D1-9B5A-5FD9D902B3C7}" type="pres">
      <dgm:prSet presAssocID="{307295C9-8853-4A7B-999E-A0F87E44CCD8}" presName="node" presStyleLbl="node1" presStyleIdx="0" presStyleCnt="5">
        <dgm:presLayoutVars>
          <dgm:bulletEnabled val="1"/>
        </dgm:presLayoutVars>
      </dgm:prSet>
      <dgm:spPr/>
      <dgm:t>
        <a:bodyPr/>
        <a:lstStyle/>
        <a:p>
          <a:endParaRPr lang="en-US"/>
        </a:p>
      </dgm:t>
    </dgm:pt>
    <dgm:pt modelId="{90E79E62-18A9-48FB-B07A-2F1A05FAC230}" type="pres">
      <dgm:prSet presAssocID="{307295C9-8853-4A7B-999E-A0F87E44CCD8}" presName="spNode" presStyleCnt="0"/>
      <dgm:spPr/>
    </dgm:pt>
    <dgm:pt modelId="{93396156-EBDD-4924-A973-7023C82D5881}" type="pres">
      <dgm:prSet presAssocID="{454483CC-76A7-4227-9655-64CAED0068E3}" presName="sibTrans" presStyleLbl="sibTrans1D1" presStyleIdx="0" presStyleCnt="5"/>
      <dgm:spPr/>
      <dgm:t>
        <a:bodyPr/>
        <a:lstStyle/>
        <a:p>
          <a:endParaRPr lang="en-US"/>
        </a:p>
      </dgm:t>
    </dgm:pt>
    <dgm:pt modelId="{00B9B171-A540-4CD9-8A1F-6821B3F8F459}" type="pres">
      <dgm:prSet presAssocID="{2A22E3A8-2379-4EAC-AED7-83E3C547E85D}" presName="node" presStyleLbl="node1" presStyleIdx="1" presStyleCnt="5">
        <dgm:presLayoutVars>
          <dgm:bulletEnabled val="1"/>
        </dgm:presLayoutVars>
      </dgm:prSet>
      <dgm:spPr/>
      <dgm:t>
        <a:bodyPr/>
        <a:lstStyle/>
        <a:p>
          <a:endParaRPr lang="en-US"/>
        </a:p>
      </dgm:t>
    </dgm:pt>
    <dgm:pt modelId="{6BC1B175-B9AB-4D25-8C5E-7FD36A126D25}" type="pres">
      <dgm:prSet presAssocID="{2A22E3A8-2379-4EAC-AED7-83E3C547E85D}" presName="spNode" presStyleCnt="0"/>
      <dgm:spPr/>
    </dgm:pt>
    <dgm:pt modelId="{56FEA6BB-9905-4FA8-AB87-2518A40CEEB3}" type="pres">
      <dgm:prSet presAssocID="{62B3C389-2DBC-4596-B2B1-54022727CFEB}" presName="sibTrans" presStyleLbl="sibTrans1D1" presStyleIdx="1" presStyleCnt="5"/>
      <dgm:spPr/>
      <dgm:t>
        <a:bodyPr/>
        <a:lstStyle/>
        <a:p>
          <a:endParaRPr lang="en-US"/>
        </a:p>
      </dgm:t>
    </dgm:pt>
    <dgm:pt modelId="{FCC43EA4-FEF7-4650-ADFE-8AEF1655C392}" type="pres">
      <dgm:prSet presAssocID="{CC977F5E-ACC1-4DDC-AC53-CBE547D5DC19}" presName="node" presStyleLbl="node1" presStyleIdx="2" presStyleCnt="5">
        <dgm:presLayoutVars>
          <dgm:bulletEnabled val="1"/>
        </dgm:presLayoutVars>
      </dgm:prSet>
      <dgm:spPr/>
      <dgm:t>
        <a:bodyPr/>
        <a:lstStyle/>
        <a:p>
          <a:endParaRPr lang="en-US"/>
        </a:p>
      </dgm:t>
    </dgm:pt>
    <dgm:pt modelId="{2E0CD1D8-52C6-4133-96B0-FD899C0FE76C}" type="pres">
      <dgm:prSet presAssocID="{CC977F5E-ACC1-4DDC-AC53-CBE547D5DC19}" presName="spNode" presStyleCnt="0"/>
      <dgm:spPr/>
    </dgm:pt>
    <dgm:pt modelId="{7D97A064-0FD2-44BD-B668-D447D16CCDEA}" type="pres">
      <dgm:prSet presAssocID="{58930B61-FE76-4D37-BB7D-B96FE962A212}" presName="sibTrans" presStyleLbl="sibTrans1D1" presStyleIdx="2" presStyleCnt="5"/>
      <dgm:spPr/>
      <dgm:t>
        <a:bodyPr/>
        <a:lstStyle/>
        <a:p>
          <a:endParaRPr lang="en-US"/>
        </a:p>
      </dgm:t>
    </dgm:pt>
    <dgm:pt modelId="{6789E904-52E9-4791-8E15-DFFB0D08F512}" type="pres">
      <dgm:prSet presAssocID="{392AB736-F9BC-42DE-A8A3-C3AF47121513}" presName="node" presStyleLbl="node1" presStyleIdx="3" presStyleCnt="5">
        <dgm:presLayoutVars>
          <dgm:bulletEnabled val="1"/>
        </dgm:presLayoutVars>
      </dgm:prSet>
      <dgm:spPr/>
      <dgm:t>
        <a:bodyPr/>
        <a:lstStyle/>
        <a:p>
          <a:endParaRPr lang="en-US"/>
        </a:p>
      </dgm:t>
    </dgm:pt>
    <dgm:pt modelId="{D39E334C-D6C7-4C8B-9413-2029E0424034}" type="pres">
      <dgm:prSet presAssocID="{392AB736-F9BC-42DE-A8A3-C3AF47121513}" presName="spNode" presStyleCnt="0"/>
      <dgm:spPr/>
    </dgm:pt>
    <dgm:pt modelId="{1FA01D0C-A7B6-4699-B38B-45918452E1F1}" type="pres">
      <dgm:prSet presAssocID="{A105650D-D77A-4D04-8847-0430B604316F}" presName="sibTrans" presStyleLbl="sibTrans1D1" presStyleIdx="3" presStyleCnt="5"/>
      <dgm:spPr/>
      <dgm:t>
        <a:bodyPr/>
        <a:lstStyle/>
        <a:p>
          <a:endParaRPr lang="en-US"/>
        </a:p>
      </dgm:t>
    </dgm:pt>
    <dgm:pt modelId="{7AE9D92D-7306-40BF-A708-6B15CFDAFCDB}" type="pres">
      <dgm:prSet presAssocID="{7D6A9D1C-D010-46FC-A62A-D2DD5D58B8F7}" presName="node" presStyleLbl="node1" presStyleIdx="4" presStyleCnt="5">
        <dgm:presLayoutVars>
          <dgm:bulletEnabled val="1"/>
        </dgm:presLayoutVars>
      </dgm:prSet>
      <dgm:spPr/>
      <dgm:t>
        <a:bodyPr/>
        <a:lstStyle/>
        <a:p>
          <a:endParaRPr lang="en-US"/>
        </a:p>
      </dgm:t>
    </dgm:pt>
    <dgm:pt modelId="{D87839F7-2F85-42E7-8806-07EFA396401F}" type="pres">
      <dgm:prSet presAssocID="{7D6A9D1C-D010-46FC-A62A-D2DD5D58B8F7}" presName="spNode" presStyleCnt="0"/>
      <dgm:spPr/>
    </dgm:pt>
    <dgm:pt modelId="{2C6F2EBE-C11C-46BB-B595-63B0763F50B3}" type="pres">
      <dgm:prSet presAssocID="{70B70C40-BDA9-43B0-8B5A-0177793C4682}" presName="sibTrans" presStyleLbl="sibTrans1D1" presStyleIdx="4" presStyleCnt="5"/>
      <dgm:spPr/>
      <dgm:t>
        <a:bodyPr/>
        <a:lstStyle/>
        <a:p>
          <a:endParaRPr lang="en-US"/>
        </a:p>
      </dgm:t>
    </dgm:pt>
  </dgm:ptLst>
  <dgm:cxnLst>
    <dgm:cxn modelId="{334D9D2E-0DB2-4486-B382-0576D549A7AE}" type="presOf" srcId="{62B3C389-2DBC-4596-B2B1-54022727CFEB}" destId="{56FEA6BB-9905-4FA8-AB87-2518A40CEEB3}" srcOrd="0" destOrd="0" presId="urn:microsoft.com/office/officeart/2005/8/layout/cycle5"/>
    <dgm:cxn modelId="{DD8D14FD-153D-489A-BC72-F48440A59866}" type="presOf" srcId="{58930B61-FE76-4D37-BB7D-B96FE962A212}" destId="{7D97A064-0FD2-44BD-B668-D447D16CCDEA}" srcOrd="0" destOrd="0" presId="urn:microsoft.com/office/officeart/2005/8/layout/cycle5"/>
    <dgm:cxn modelId="{139847EB-32BE-4021-8821-FA79F2271CAB}" srcId="{9DA31C05-A2CB-4BF5-B7D7-0D3572376AFE}" destId="{307295C9-8853-4A7B-999E-A0F87E44CCD8}" srcOrd="0" destOrd="0" parTransId="{00E13AD7-5270-4879-ADC4-0358836A0065}" sibTransId="{454483CC-76A7-4227-9655-64CAED0068E3}"/>
    <dgm:cxn modelId="{B8F5F1D0-6E4A-4E00-A558-365AF51C1C25}" type="presOf" srcId="{307295C9-8853-4A7B-999E-A0F87E44CCD8}" destId="{9B710AAA-CC76-43D1-9B5A-5FD9D902B3C7}" srcOrd="0" destOrd="0" presId="urn:microsoft.com/office/officeart/2005/8/layout/cycle5"/>
    <dgm:cxn modelId="{B0416CBF-6CC1-446D-8AC7-AB27817D048E}" type="presOf" srcId="{9DA31C05-A2CB-4BF5-B7D7-0D3572376AFE}" destId="{56DD3C5A-6C2A-406B-A095-ACDD7200F103}" srcOrd="0" destOrd="0" presId="urn:microsoft.com/office/officeart/2005/8/layout/cycle5"/>
    <dgm:cxn modelId="{73B6AFEF-3A00-44F4-979F-896EB6C01CE2}" srcId="{9DA31C05-A2CB-4BF5-B7D7-0D3572376AFE}" destId="{7D6A9D1C-D010-46FC-A62A-D2DD5D58B8F7}" srcOrd="4" destOrd="0" parTransId="{BC79C6E5-C4B3-4E88-B990-384F6E004966}" sibTransId="{70B70C40-BDA9-43B0-8B5A-0177793C4682}"/>
    <dgm:cxn modelId="{457F92F6-F654-4D71-960E-33144D19DD19}" srcId="{9DA31C05-A2CB-4BF5-B7D7-0D3572376AFE}" destId="{2A22E3A8-2379-4EAC-AED7-83E3C547E85D}" srcOrd="1" destOrd="0" parTransId="{C82D0176-0BCB-4F6B-9B73-86AB3CDDE5DD}" sibTransId="{62B3C389-2DBC-4596-B2B1-54022727CFEB}"/>
    <dgm:cxn modelId="{C9D59903-4818-4B79-8FE0-A4BB04110D62}" srcId="{9DA31C05-A2CB-4BF5-B7D7-0D3572376AFE}" destId="{392AB736-F9BC-42DE-A8A3-C3AF47121513}" srcOrd="3" destOrd="0" parTransId="{FE36F111-259B-4F92-BC63-58B6DCF41B99}" sibTransId="{A105650D-D77A-4D04-8847-0430B604316F}"/>
    <dgm:cxn modelId="{A5DCA1FE-8FF4-4962-A729-FD62023A2D2C}" type="presOf" srcId="{392AB736-F9BC-42DE-A8A3-C3AF47121513}" destId="{6789E904-52E9-4791-8E15-DFFB0D08F512}" srcOrd="0" destOrd="0" presId="urn:microsoft.com/office/officeart/2005/8/layout/cycle5"/>
    <dgm:cxn modelId="{DA5B1EAB-E1A0-4A8E-B556-E2ABB60967E2}" type="presOf" srcId="{454483CC-76A7-4227-9655-64CAED0068E3}" destId="{93396156-EBDD-4924-A973-7023C82D5881}" srcOrd="0" destOrd="0" presId="urn:microsoft.com/office/officeart/2005/8/layout/cycle5"/>
    <dgm:cxn modelId="{3A1935F7-3118-43C7-B710-63B39DD95CFB}" type="presOf" srcId="{CC977F5E-ACC1-4DDC-AC53-CBE547D5DC19}" destId="{FCC43EA4-FEF7-4650-ADFE-8AEF1655C392}" srcOrd="0" destOrd="0" presId="urn:microsoft.com/office/officeart/2005/8/layout/cycle5"/>
    <dgm:cxn modelId="{821C2305-F0DD-493F-9530-D5A81005F076}" srcId="{9DA31C05-A2CB-4BF5-B7D7-0D3572376AFE}" destId="{CC977F5E-ACC1-4DDC-AC53-CBE547D5DC19}" srcOrd="2" destOrd="0" parTransId="{E9AD8482-C488-4CC6-AC5B-DD1AE76B17C8}" sibTransId="{58930B61-FE76-4D37-BB7D-B96FE962A212}"/>
    <dgm:cxn modelId="{C312715C-DF1D-4EA4-9569-9F9AEE6CA807}" type="presOf" srcId="{7D6A9D1C-D010-46FC-A62A-D2DD5D58B8F7}" destId="{7AE9D92D-7306-40BF-A708-6B15CFDAFCDB}" srcOrd="0" destOrd="0" presId="urn:microsoft.com/office/officeart/2005/8/layout/cycle5"/>
    <dgm:cxn modelId="{726E0172-CD19-49CC-903F-820FF6951702}" type="presOf" srcId="{70B70C40-BDA9-43B0-8B5A-0177793C4682}" destId="{2C6F2EBE-C11C-46BB-B595-63B0763F50B3}" srcOrd="0" destOrd="0" presId="urn:microsoft.com/office/officeart/2005/8/layout/cycle5"/>
    <dgm:cxn modelId="{61784B03-A86C-4B64-87FD-141188358E1B}" type="presOf" srcId="{A105650D-D77A-4D04-8847-0430B604316F}" destId="{1FA01D0C-A7B6-4699-B38B-45918452E1F1}" srcOrd="0" destOrd="0" presId="urn:microsoft.com/office/officeart/2005/8/layout/cycle5"/>
    <dgm:cxn modelId="{67B835A7-D381-4AA5-B11B-BBD665CB69D0}" type="presOf" srcId="{2A22E3A8-2379-4EAC-AED7-83E3C547E85D}" destId="{00B9B171-A540-4CD9-8A1F-6821B3F8F459}" srcOrd="0" destOrd="0" presId="urn:microsoft.com/office/officeart/2005/8/layout/cycle5"/>
    <dgm:cxn modelId="{0733F062-AF8C-4A20-AFDE-019AC16F250A}" type="presParOf" srcId="{56DD3C5A-6C2A-406B-A095-ACDD7200F103}" destId="{9B710AAA-CC76-43D1-9B5A-5FD9D902B3C7}" srcOrd="0" destOrd="0" presId="urn:microsoft.com/office/officeart/2005/8/layout/cycle5"/>
    <dgm:cxn modelId="{25358874-CF1D-48C0-BFD5-0548DE193C6D}" type="presParOf" srcId="{56DD3C5A-6C2A-406B-A095-ACDD7200F103}" destId="{90E79E62-18A9-48FB-B07A-2F1A05FAC230}" srcOrd="1" destOrd="0" presId="urn:microsoft.com/office/officeart/2005/8/layout/cycle5"/>
    <dgm:cxn modelId="{37FADB10-CA0A-4B3C-A1ED-9CC673EA965C}" type="presParOf" srcId="{56DD3C5A-6C2A-406B-A095-ACDD7200F103}" destId="{93396156-EBDD-4924-A973-7023C82D5881}" srcOrd="2" destOrd="0" presId="urn:microsoft.com/office/officeart/2005/8/layout/cycle5"/>
    <dgm:cxn modelId="{D423A6E0-6B52-43E0-8805-CC3D7D7A07A0}" type="presParOf" srcId="{56DD3C5A-6C2A-406B-A095-ACDD7200F103}" destId="{00B9B171-A540-4CD9-8A1F-6821B3F8F459}" srcOrd="3" destOrd="0" presId="urn:microsoft.com/office/officeart/2005/8/layout/cycle5"/>
    <dgm:cxn modelId="{2EBF5530-1757-4B15-A2FE-59249F7C1B71}" type="presParOf" srcId="{56DD3C5A-6C2A-406B-A095-ACDD7200F103}" destId="{6BC1B175-B9AB-4D25-8C5E-7FD36A126D25}" srcOrd="4" destOrd="0" presId="urn:microsoft.com/office/officeart/2005/8/layout/cycle5"/>
    <dgm:cxn modelId="{2FFC7DAC-6731-4AE3-A647-3DB568C26F74}" type="presParOf" srcId="{56DD3C5A-6C2A-406B-A095-ACDD7200F103}" destId="{56FEA6BB-9905-4FA8-AB87-2518A40CEEB3}" srcOrd="5" destOrd="0" presId="urn:microsoft.com/office/officeart/2005/8/layout/cycle5"/>
    <dgm:cxn modelId="{C4212BED-28FC-497F-A415-B2E0AEDDD02A}" type="presParOf" srcId="{56DD3C5A-6C2A-406B-A095-ACDD7200F103}" destId="{FCC43EA4-FEF7-4650-ADFE-8AEF1655C392}" srcOrd="6" destOrd="0" presId="urn:microsoft.com/office/officeart/2005/8/layout/cycle5"/>
    <dgm:cxn modelId="{23516663-E387-4BFB-858F-DF3666781B89}" type="presParOf" srcId="{56DD3C5A-6C2A-406B-A095-ACDD7200F103}" destId="{2E0CD1D8-52C6-4133-96B0-FD899C0FE76C}" srcOrd="7" destOrd="0" presId="urn:microsoft.com/office/officeart/2005/8/layout/cycle5"/>
    <dgm:cxn modelId="{0C295F72-1FEB-4561-AACB-4B3B738FF2E7}" type="presParOf" srcId="{56DD3C5A-6C2A-406B-A095-ACDD7200F103}" destId="{7D97A064-0FD2-44BD-B668-D447D16CCDEA}" srcOrd="8" destOrd="0" presId="urn:microsoft.com/office/officeart/2005/8/layout/cycle5"/>
    <dgm:cxn modelId="{41DB8744-265E-4283-9A29-8C8551F5CDA0}" type="presParOf" srcId="{56DD3C5A-6C2A-406B-A095-ACDD7200F103}" destId="{6789E904-52E9-4791-8E15-DFFB0D08F512}" srcOrd="9" destOrd="0" presId="urn:microsoft.com/office/officeart/2005/8/layout/cycle5"/>
    <dgm:cxn modelId="{6BC8F351-3A20-4945-B8AC-C8F2B741761B}" type="presParOf" srcId="{56DD3C5A-6C2A-406B-A095-ACDD7200F103}" destId="{D39E334C-D6C7-4C8B-9413-2029E0424034}" srcOrd="10" destOrd="0" presId="urn:microsoft.com/office/officeart/2005/8/layout/cycle5"/>
    <dgm:cxn modelId="{26C372E4-FDF0-46F6-A922-6B8EBCDFC30D}" type="presParOf" srcId="{56DD3C5A-6C2A-406B-A095-ACDD7200F103}" destId="{1FA01D0C-A7B6-4699-B38B-45918452E1F1}" srcOrd="11" destOrd="0" presId="urn:microsoft.com/office/officeart/2005/8/layout/cycle5"/>
    <dgm:cxn modelId="{FB4F4978-FC65-42BF-9802-739191F2F287}" type="presParOf" srcId="{56DD3C5A-6C2A-406B-A095-ACDD7200F103}" destId="{7AE9D92D-7306-40BF-A708-6B15CFDAFCDB}" srcOrd="12" destOrd="0" presId="urn:microsoft.com/office/officeart/2005/8/layout/cycle5"/>
    <dgm:cxn modelId="{4051361E-FA72-4AE5-ADE4-1D1FAB4E8D09}" type="presParOf" srcId="{56DD3C5A-6C2A-406B-A095-ACDD7200F103}" destId="{D87839F7-2F85-42E7-8806-07EFA396401F}" srcOrd="13" destOrd="0" presId="urn:microsoft.com/office/officeart/2005/8/layout/cycle5"/>
    <dgm:cxn modelId="{1C42E7A3-057F-4B5B-8489-888232666622}" type="presParOf" srcId="{56DD3C5A-6C2A-406B-A095-ACDD7200F103}" destId="{2C6F2EBE-C11C-46BB-B595-63B0763F50B3}"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C5C62D-0EEC-452D-9B04-BB91956CDCC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052704E-93F4-4EE7-B1D0-9DDD8088B854}">
      <dgm:prSet phldrT="[Text]"/>
      <dgm:spPr/>
      <dgm:t>
        <a:bodyPr/>
        <a:lstStyle/>
        <a:p>
          <a:r>
            <a:rPr lang="en-US" dirty="0" smtClean="0"/>
            <a:t>Holding Company 10% voting stock</a:t>
          </a:r>
          <a:endParaRPr lang="en-US" dirty="0"/>
        </a:p>
      </dgm:t>
    </dgm:pt>
    <dgm:pt modelId="{CD3F4467-EB0C-41D0-8E3B-5A8F734320FD}" type="parTrans" cxnId="{278F1605-0731-492B-A1E3-A7A62E24FD8A}">
      <dgm:prSet/>
      <dgm:spPr/>
      <dgm:t>
        <a:bodyPr/>
        <a:lstStyle/>
        <a:p>
          <a:endParaRPr lang="en-US"/>
        </a:p>
      </dgm:t>
    </dgm:pt>
    <dgm:pt modelId="{E37F7453-2FB5-44A7-A9AB-BB30A291D20C}" type="sibTrans" cxnId="{278F1605-0731-492B-A1E3-A7A62E24FD8A}">
      <dgm:prSet/>
      <dgm:spPr/>
      <dgm:t>
        <a:bodyPr/>
        <a:lstStyle/>
        <a:p>
          <a:endParaRPr lang="en-US"/>
        </a:p>
      </dgm:t>
    </dgm:pt>
    <dgm:pt modelId="{3DD22A7E-7C0E-48D4-83A1-C6D56FE93408}">
      <dgm:prSet phldrT="[Text]"/>
      <dgm:spPr/>
      <dgm:t>
        <a:bodyPr/>
        <a:lstStyle/>
        <a:p>
          <a:r>
            <a:rPr lang="en-US" dirty="0" smtClean="0"/>
            <a:t>Subsidiary A 10% voting stock</a:t>
          </a:r>
          <a:endParaRPr lang="en-US" dirty="0"/>
        </a:p>
      </dgm:t>
    </dgm:pt>
    <dgm:pt modelId="{B38BFEB2-EA3F-4984-A892-CF138DD9547A}" type="parTrans" cxnId="{E849CE16-F799-4E6F-9372-FF3031243DFE}">
      <dgm:prSet/>
      <dgm:spPr/>
      <dgm:t>
        <a:bodyPr/>
        <a:lstStyle/>
        <a:p>
          <a:endParaRPr lang="en-US" dirty="0"/>
        </a:p>
      </dgm:t>
    </dgm:pt>
    <dgm:pt modelId="{7ECFC7F3-36B3-4B4D-ACC6-A83953119FCA}" type="sibTrans" cxnId="{E849CE16-F799-4E6F-9372-FF3031243DFE}">
      <dgm:prSet/>
      <dgm:spPr/>
      <dgm:t>
        <a:bodyPr/>
        <a:lstStyle/>
        <a:p>
          <a:endParaRPr lang="en-US"/>
        </a:p>
      </dgm:t>
    </dgm:pt>
    <dgm:pt modelId="{A1B1F1C8-1F19-4CA1-B76A-AB7AC6251C5C}">
      <dgm:prSet phldrT="[Text]"/>
      <dgm:spPr/>
      <dgm:t>
        <a:bodyPr/>
        <a:lstStyle/>
        <a:p>
          <a:r>
            <a:rPr lang="en-US" dirty="0" smtClean="0"/>
            <a:t>Subsidiary C 10% of voting stock</a:t>
          </a:r>
          <a:endParaRPr lang="en-US" dirty="0"/>
        </a:p>
      </dgm:t>
    </dgm:pt>
    <dgm:pt modelId="{A73C19D8-8696-4EF4-9937-33F4C7CB7566}" type="parTrans" cxnId="{8E6C72F9-8F47-4554-9EE4-1C31B14B76F1}">
      <dgm:prSet/>
      <dgm:spPr/>
      <dgm:t>
        <a:bodyPr/>
        <a:lstStyle/>
        <a:p>
          <a:endParaRPr lang="en-US" dirty="0"/>
        </a:p>
      </dgm:t>
    </dgm:pt>
    <dgm:pt modelId="{ACE25CF2-FB0A-46F7-8874-C4CE5005D674}" type="sibTrans" cxnId="{8E6C72F9-8F47-4554-9EE4-1C31B14B76F1}">
      <dgm:prSet/>
      <dgm:spPr/>
      <dgm:t>
        <a:bodyPr/>
        <a:lstStyle/>
        <a:p>
          <a:endParaRPr lang="en-US"/>
        </a:p>
      </dgm:t>
    </dgm:pt>
    <dgm:pt modelId="{E1FE183B-C8A4-4A7A-BB93-97D48C0BEA57}">
      <dgm:prSet phldrT="[Text]"/>
      <dgm:spPr/>
      <dgm:t>
        <a:bodyPr/>
        <a:lstStyle/>
        <a:p>
          <a:r>
            <a:rPr lang="en-US" dirty="0" smtClean="0"/>
            <a:t>Subsidiary D 10% of voting stock</a:t>
          </a:r>
          <a:endParaRPr lang="en-US" dirty="0"/>
        </a:p>
      </dgm:t>
    </dgm:pt>
    <dgm:pt modelId="{8D59FD2A-F26A-4C02-93C1-ED5BF2BDAB44}" type="parTrans" cxnId="{52B45D67-C8AE-49A5-8018-1A1E5219A74F}">
      <dgm:prSet/>
      <dgm:spPr/>
      <dgm:t>
        <a:bodyPr/>
        <a:lstStyle/>
        <a:p>
          <a:endParaRPr lang="en-US" dirty="0"/>
        </a:p>
      </dgm:t>
    </dgm:pt>
    <dgm:pt modelId="{B7A49E06-C4CC-46B0-981C-DC189FAA61AC}" type="sibTrans" cxnId="{52B45D67-C8AE-49A5-8018-1A1E5219A74F}">
      <dgm:prSet/>
      <dgm:spPr/>
      <dgm:t>
        <a:bodyPr/>
        <a:lstStyle/>
        <a:p>
          <a:endParaRPr lang="en-US"/>
        </a:p>
      </dgm:t>
    </dgm:pt>
    <dgm:pt modelId="{C03A191A-1972-4A21-8DE0-FCEDFB4031E8}">
      <dgm:prSet phldrT="[Text]"/>
      <dgm:spPr/>
      <dgm:t>
        <a:bodyPr/>
        <a:lstStyle/>
        <a:p>
          <a:r>
            <a:rPr lang="en-US" dirty="0" smtClean="0"/>
            <a:t>Subsidiary B 10% of voting stock</a:t>
          </a:r>
          <a:endParaRPr lang="en-US" dirty="0"/>
        </a:p>
      </dgm:t>
    </dgm:pt>
    <dgm:pt modelId="{C773B2CA-E3EA-44C9-AC27-8B9FD329610D}" type="parTrans" cxnId="{84D27A6E-B342-492B-A8E4-30AF782F1B4A}">
      <dgm:prSet/>
      <dgm:spPr/>
      <dgm:t>
        <a:bodyPr/>
        <a:lstStyle/>
        <a:p>
          <a:endParaRPr lang="en-US" dirty="0"/>
        </a:p>
      </dgm:t>
    </dgm:pt>
    <dgm:pt modelId="{B8C46B1C-846D-4419-A4D1-305F18C0E173}" type="sibTrans" cxnId="{84D27A6E-B342-492B-A8E4-30AF782F1B4A}">
      <dgm:prSet/>
      <dgm:spPr/>
      <dgm:t>
        <a:bodyPr/>
        <a:lstStyle/>
        <a:p>
          <a:endParaRPr lang="en-US"/>
        </a:p>
      </dgm:t>
    </dgm:pt>
    <dgm:pt modelId="{53DF537D-6D7E-4197-9305-46CEEFBEF1F3}">
      <dgm:prSet phldrT="[Text]"/>
      <dgm:spPr/>
      <dgm:t>
        <a:bodyPr/>
        <a:lstStyle/>
        <a:p>
          <a:r>
            <a:rPr lang="en-US" dirty="0" smtClean="0"/>
            <a:t>Subsidiary E 10% of voting stock</a:t>
          </a:r>
          <a:endParaRPr lang="en-US" dirty="0"/>
        </a:p>
      </dgm:t>
    </dgm:pt>
    <dgm:pt modelId="{B3C7CF70-29F7-48E8-A2E2-1CE9AC34030F}" type="parTrans" cxnId="{12CB8F3B-C19E-42C6-A579-BB1F3A8018CF}">
      <dgm:prSet/>
      <dgm:spPr/>
      <dgm:t>
        <a:bodyPr/>
        <a:lstStyle/>
        <a:p>
          <a:endParaRPr lang="en-US" dirty="0"/>
        </a:p>
      </dgm:t>
    </dgm:pt>
    <dgm:pt modelId="{56E5D3DB-AD0D-425A-97B2-FA4DAF2BF894}" type="sibTrans" cxnId="{12CB8F3B-C19E-42C6-A579-BB1F3A8018CF}">
      <dgm:prSet/>
      <dgm:spPr/>
      <dgm:t>
        <a:bodyPr/>
        <a:lstStyle/>
        <a:p>
          <a:endParaRPr lang="en-US"/>
        </a:p>
      </dgm:t>
    </dgm:pt>
    <dgm:pt modelId="{0709A700-686D-447C-A81E-448E07B1DB17}" type="pres">
      <dgm:prSet presAssocID="{C3C5C62D-0EEC-452D-9B04-BB91956CDCC2}" presName="hierChild1" presStyleCnt="0">
        <dgm:presLayoutVars>
          <dgm:chPref val="1"/>
          <dgm:dir/>
          <dgm:animOne val="branch"/>
          <dgm:animLvl val="lvl"/>
          <dgm:resizeHandles/>
        </dgm:presLayoutVars>
      </dgm:prSet>
      <dgm:spPr/>
      <dgm:t>
        <a:bodyPr/>
        <a:lstStyle/>
        <a:p>
          <a:endParaRPr lang="en-US"/>
        </a:p>
      </dgm:t>
    </dgm:pt>
    <dgm:pt modelId="{1250B868-B52E-4653-A6EF-2F303C7DE3C3}" type="pres">
      <dgm:prSet presAssocID="{6052704E-93F4-4EE7-B1D0-9DDD8088B854}" presName="hierRoot1" presStyleCnt="0"/>
      <dgm:spPr/>
    </dgm:pt>
    <dgm:pt modelId="{042C5B7C-63FE-4D94-8F5F-D3B566FB8FDA}" type="pres">
      <dgm:prSet presAssocID="{6052704E-93F4-4EE7-B1D0-9DDD8088B854}" presName="composite" presStyleCnt="0"/>
      <dgm:spPr/>
    </dgm:pt>
    <dgm:pt modelId="{57EF6C7C-3311-4F14-9BB8-00F6E6F615DF}" type="pres">
      <dgm:prSet presAssocID="{6052704E-93F4-4EE7-B1D0-9DDD8088B854}" presName="background" presStyleLbl="node0" presStyleIdx="0" presStyleCnt="1"/>
      <dgm:spPr/>
    </dgm:pt>
    <dgm:pt modelId="{CE8C3502-31C9-48DE-849A-2C98B2ACA812}" type="pres">
      <dgm:prSet presAssocID="{6052704E-93F4-4EE7-B1D0-9DDD8088B854}" presName="text" presStyleLbl="fgAcc0" presStyleIdx="0" presStyleCnt="1">
        <dgm:presLayoutVars>
          <dgm:chPref val="3"/>
        </dgm:presLayoutVars>
      </dgm:prSet>
      <dgm:spPr/>
      <dgm:t>
        <a:bodyPr/>
        <a:lstStyle/>
        <a:p>
          <a:endParaRPr lang="en-US"/>
        </a:p>
      </dgm:t>
    </dgm:pt>
    <dgm:pt modelId="{6CD96204-9D6F-4781-9090-7E36C773799D}" type="pres">
      <dgm:prSet presAssocID="{6052704E-93F4-4EE7-B1D0-9DDD8088B854}" presName="hierChild2" presStyleCnt="0"/>
      <dgm:spPr/>
    </dgm:pt>
    <dgm:pt modelId="{DF6A8BD9-E1E1-4F67-93BD-E6A312FA32BE}" type="pres">
      <dgm:prSet presAssocID="{B38BFEB2-EA3F-4984-A892-CF138DD9547A}" presName="Name10" presStyleLbl="parChTrans1D2" presStyleIdx="0" presStyleCnt="2"/>
      <dgm:spPr/>
      <dgm:t>
        <a:bodyPr/>
        <a:lstStyle/>
        <a:p>
          <a:endParaRPr lang="en-US"/>
        </a:p>
      </dgm:t>
    </dgm:pt>
    <dgm:pt modelId="{225BE8A3-8850-4FD4-8BF0-965E998424DA}" type="pres">
      <dgm:prSet presAssocID="{3DD22A7E-7C0E-48D4-83A1-C6D56FE93408}" presName="hierRoot2" presStyleCnt="0"/>
      <dgm:spPr/>
    </dgm:pt>
    <dgm:pt modelId="{4F78C0CA-EF95-41E6-A118-9ED81D734CB5}" type="pres">
      <dgm:prSet presAssocID="{3DD22A7E-7C0E-48D4-83A1-C6D56FE93408}" presName="composite2" presStyleCnt="0"/>
      <dgm:spPr/>
    </dgm:pt>
    <dgm:pt modelId="{6D13459F-2CBD-4963-ADFA-7B2A641B0083}" type="pres">
      <dgm:prSet presAssocID="{3DD22A7E-7C0E-48D4-83A1-C6D56FE93408}" presName="background2" presStyleLbl="node2" presStyleIdx="0" presStyleCnt="2"/>
      <dgm:spPr/>
    </dgm:pt>
    <dgm:pt modelId="{B05D1C63-5AE7-416C-887B-13C621E971C8}" type="pres">
      <dgm:prSet presAssocID="{3DD22A7E-7C0E-48D4-83A1-C6D56FE93408}" presName="text2" presStyleLbl="fgAcc2" presStyleIdx="0" presStyleCnt="2">
        <dgm:presLayoutVars>
          <dgm:chPref val="3"/>
        </dgm:presLayoutVars>
      </dgm:prSet>
      <dgm:spPr/>
      <dgm:t>
        <a:bodyPr/>
        <a:lstStyle/>
        <a:p>
          <a:endParaRPr lang="en-US"/>
        </a:p>
      </dgm:t>
    </dgm:pt>
    <dgm:pt modelId="{8D6024D2-B0B7-4B05-9B8D-70233D2C1799}" type="pres">
      <dgm:prSet presAssocID="{3DD22A7E-7C0E-48D4-83A1-C6D56FE93408}" presName="hierChild3" presStyleCnt="0"/>
      <dgm:spPr/>
    </dgm:pt>
    <dgm:pt modelId="{6C4F3E62-2B51-4EB2-87DE-19D0E410D7C9}" type="pres">
      <dgm:prSet presAssocID="{A73C19D8-8696-4EF4-9937-33F4C7CB7566}" presName="Name17" presStyleLbl="parChTrans1D3" presStyleIdx="0" presStyleCnt="3"/>
      <dgm:spPr/>
      <dgm:t>
        <a:bodyPr/>
        <a:lstStyle/>
        <a:p>
          <a:endParaRPr lang="en-US"/>
        </a:p>
      </dgm:t>
    </dgm:pt>
    <dgm:pt modelId="{9A1B81A3-7724-47A3-B820-2993BEAECE9A}" type="pres">
      <dgm:prSet presAssocID="{A1B1F1C8-1F19-4CA1-B76A-AB7AC6251C5C}" presName="hierRoot3" presStyleCnt="0"/>
      <dgm:spPr/>
    </dgm:pt>
    <dgm:pt modelId="{DE1D730F-F256-482B-BDAD-1E1C78BA61F5}" type="pres">
      <dgm:prSet presAssocID="{A1B1F1C8-1F19-4CA1-B76A-AB7AC6251C5C}" presName="composite3" presStyleCnt="0"/>
      <dgm:spPr/>
    </dgm:pt>
    <dgm:pt modelId="{9BD2FDA1-14D0-47A3-B2A6-D9C37D89FA05}" type="pres">
      <dgm:prSet presAssocID="{A1B1F1C8-1F19-4CA1-B76A-AB7AC6251C5C}" presName="background3" presStyleLbl="node3" presStyleIdx="0" presStyleCnt="3"/>
      <dgm:spPr/>
    </dgm:pt>
    <dgm:pt modelId="{8CA4D337-95BA-45F4-AD5C-F7443AD62684}" type="pres">
      <dgm:prSet presAssocID="{A1B1F1C8-1F19-4CA1-B76A-AB7AC6251C5C}" presName="text3" presStyleLbl="fgAcc3" presStyleIdx="0" presStyleCnt="3">
        <dgm:presLayoutVars>
          <dgm:chPref val="3"/>
        </dgm:presLayoutVars>
      </dgm:prSet>
      <dgm:spPr/>
      <dgm:t>
        <a:bodyPr/>
        <a:lstStyle/>
        <a:p>
          <a:endParaRPr lang="en-US"/>
        </a:p>
      </dgm:t>
    </dgm:pt>
    <dgm:pt modelId="{B9CD778A-93A5-4C13-BFEF-E90311642248}" type="pres">
      <dgm:prSet presAssocID="{A1B1F1C8-1F19-4CA1-B76A-AB7AC6251C5C}" presName="hierChild4" presStyleCnt="0"/>
      <dgm:spPr/>
    </dgm:pt>
    <dgm:pt modelId="{D0FE2893-39F1-4F2F-852E-E66686C7BE01}" type="pres">
      <dgm:prSet presAssocID="{8D59FD2A-F26A-4C02-93C1-ED5BF2BDAB44}" presName="Name17" presStyleLbl="parChTrans1D3" presStyleIdx="1" presStyleCnt="3"/>
      <dgm:spPr/>
      <dgm:t>
        <a:bodyPr/>
        <a:lstStyle/>
        <a:p>
          <a:endParaRPr lang="en-US"/>
        </a:p>
      </dgm:t>
    </dgm:pt>
    <dgm:pt modelId="{54F8CAB4-44D9-4CBF-8AEE-4517C1221CA5}" type="pres">
      <dgm:prSet presAssocID="{E1FE183B-C8A4-4A7A-BB93-97D48C0BEA57}" presName="hierRoot3" presStyleCnt="0"/>
      <dgm:spPr/>
    </dgm:pt>
    <dgm:pt modelId="{FDE8407C-551B-43B9-92B4-41A406FCB4DB}" type="pres">
      <dgm:prSet presAssocID="{E1FE183B-C8A4-4A7A-BB93-97D48C0BEA57}" presName="composite3" presStyleCnt="0"/>
      <dgm:spPr/>
    </dgm:pt>
    <dgm:pt modelId="{8A988D80-9163-434A-A257-FDF6F4965800}" type="pres">
      <dgm:prSet presAssocID="{E1FE183B-C8A4-4A7A-BB93-97D48C0BEA57}" presName="background3" presStyleLbl="node3" presStyleIdx="1" presStyleCnt="3"/>
      <dgm:spPr/>
    </dgm:pt>
    <dgm:pt modelId="{639565C2-F997-4126-91F3-06E5046CC362}" type="pres">
      <dgm:prSet presAssocID="{E1FE183B-C8A4-4A7A-BB93-97D48C0BEA57}" presName="text3" presStyleLbl="fgAcc3" presStyleIdx="1" presStyleCnt="3">
        <dgm:presLayoutVars>
          <dgm:chPref val="3"/>
        </dgm:presLayoutVars>
      </dgm:prSet>
      <dgm:spPr/>
      <dgm:t>
        <a:bodyPr/>
        <a:lstStyle/>
        <a:p>
          <a:endParaRPr lang="en-US"/>
        </a:p>
      </dgm:t>
    </dgm:pt>
    <dgm:pt modelId="{605A3C2C-8526-4A65-9711-F690273E0FEB}" type="pres">
      <dgm:prSet presAssocID="{E1FE183B-C8A4-4A7A-BB93-97D48C0BEA57}" presName="hierChild4" presStyleCnt="0"/>
      <dgm:spPr/>
    </dgm:pt>
    <dgm:pt modelId="{17CA2EBA-3883-4F3B-A846-E213D1205145}" type="pres">
      <dgm:prSet presAssocID="{C773B2CA-E3EA-44C9-AC27-8B9FD329610D}" presName="Name10" presStyleLbl="parChTrans1D2" presStyleIdx="1" presStyleCnt="2"/>
      <dgm:spPr/>
      <dgm:t>
        <a:bodyPr/>
        <a:lstStyle/>
        <a:p>
          <a:endParaRPr lang="en-US"/>
        </a:p>
      </dgm:t>
    </dgm:pt>
    <dgm:pt modelId="{032C3FBB-3AB6-48E7-B749-5BBCD0F6306D}" type="pres">
      <dgm:prSet presAssocID="{C03A191A-1972-4A21-8DE0-FCEDFB4031E8}" presName="hierRoot2" presStyleCnt="0"/>
      <dgm:spPr/>
    </dgm:pt>
    <dgm:pt modelId="{A17FA4F3-91BB-4E1A-B523-AEF19A73BC1B}" type="pres">
      <dgm:prSet presAssocID="{C03A191A-1972-4A21-8DE0-FCEDFB4031E8}" presName="composite2" presStyleCnt="0"/>
      <dgm:spPr/>
    </dgm:pt>
    <dgm:pt modelId="{9EC8839B-286E-4EB5-9BD5-0717459BCF11}" type="pres">
      <dgm:prSet presAssocID="{C03A191A-1972-4A21-8DE0-FCEDFB4031E8}" presName="background2" presStyleLbl="node2" presStyleIdx="1" presStyleCnt="2"/>
      <dgm:spPr/>
    </dgm:pt>
    <dgm:pt modelId="{E04905A7-230D-479E-AD80-3526E350F9B7}" type="pres">
      <dgm:prSet presAssocID="{C03A191A-1972-4A21-8DE0-FCEDFB4031E8}" presName="text2" presStyleLbl="fgAcc2" presStyleIdx="1" presStyleCnt="2">
        <dgm:presLayoutVars>
          <dgm:chPref val="3"/>
        </dgm:presLayoutVars>
      </dgm:prSet>
      <dgm:spPr/>
      <dgm:t>
        <a:bodyPr/>
        <a:lstStyle/>
        <a:p>
          <a:endParaRPr lang="en-US"/>
        </a:p>
      </dgm:t>
    </dgm:pt>
    <dgm:pt modelId="{351AD117-407F-406B-81C3-018D693462BA}" type="pres">
      <dgm:prSet presAssocID="{C03A191A-1972-4A21-8DE0-FCEDFB4031E8}" presName="hierChild3" presStyleCnt="0"/>
      <dgm:spPr/>
    </dgm:pt>
    <dgm:pt modelId="{2C7126C5-9C1D-4A02-AE97-9C2D010EAC75}" type="pres">
      <dgm:prSet presAssocID="{B3C7CF70-29F7-48E8-A2E2-1CE9AC34030F}" presName="Name17" presStyleLbl="parChTrans1D3" presStyleIdx="2" presStyleCnt="3"/>
      <dgm:spPr/>
      <dgm:t>
        <a:bodyPr/>
        <a:lstStyle/>
        <a:p>
          <a:endParaRPr lang="en-US"/>
        </a:p>
      </dgm:t>
    </dgm:pt>
    <dgm:pt modelId="{23BF40B4-728F-420D-BB82-0D86E6738216}" type="pres">
      <dgm:prSet presAssocID="{53DF537D-6D7E-4197-9305-46CEEFBEF1F3}" presName="hierRoot3" presStyleCnt="0"/>
      <dgm:spPr/>
    </dgm:pt>
    <dgm:pt modelId="{D7E102AA-992E-448E-AD29-D7167CB773C3}" type="pres">
      <dgm:prSet presAssocID="{53DF537D-6D7E-4197-9305-46CEEFBEF1F3}" presName="composite3" presStyleCnt="0"/>
      <dgm:spPr/>
    </dgm:pt>
    <dgm:pt modelId="{8FCE34ED-C3FB-43A4-A184-65A8B4AAA87F}" type="pres">
      <dgm:prSet presAssocID="{53DF537D-6D7E-4197-9305-46CEEFBEF1F3}" presName="background3" presStyleLbl="node3" presStyleIdx="2" presStyleCnt="3"/>
      <dgm:spPr/>
    </dgm:pt>
    <dgm:pt modelId="{36C6008F-D433-4C72-80D3-61025A05D3C6}" type="pres">
      <dgm:prSet presAssocID="{53DF537D-6D7E-4197-9305-46CEEFBEF1F3}" presName="text3" presStyleLbl="fgAcc3" presStyleIdx="2" presStyleCnt="3">
        <dgm:presLayoutVars>
          <dgm:chPref val="3"/>
        </dgm:presLayoutVars>
      </dgm:prSet>
      <dgm:spPr/>
      <dgm:t>
        <a:bodyPr/>
        <a:lstStyle/>
        <a:p>
          <a:endParaRPr lang="en-US"/>
        </a:p>
      </dgm:t>
    </dgm:pt>
    <dgm:pt modelId="{756E31BF-35F4-43EA-BEC1-5C051F9204BF}" type="pres">
      <dgm:prSet presAssocID="{53DF537D-6D7E-4197-9305-46CEEFBEF1F3}" presName="hierChild4" presStyleCnt="0"/>
      <dgm:spPr/>
    </dgm:pt>
  </dgm:ptLst>
  <dgm:cxnLst>
    <dgm:cxn modelId="{57E53B33-29A0-4297-A399-7999E54B24DE}" type="presOf" srcId="{B3C7CF70-29F7-48E8-A2E2-1CE9AC34030F}" destId="{2C7126C5-9C1D-4A02-AE97-9C2D010EAC75}" srcOrd="0" destOrd="0" presId="urn:microsoft.com/office/officeart/2005/8/layout/hierarchy1"/>
    <dgm:cxn modelId="{52C49D16-7D56-436F-AE91-93868B3EBC70}" type="presOf" srcId="{6052704E-93F4-4EE7-B1D0-9DDD8088B854}" destId="{CE8C3502-31C9-48DE-849A-2C98B2ACA812}" srcOrd="0" destOrd="0" presId="urn:microsoft.com/office/officeart/2005/8/layout/hierarchy1"/>
    <dgm:cxn modelId="{2DB467BC-280E-442B-949D-669E1A32B92C}" type="presOf" srcId="{C773B2CA-E3EA-44C9-AC27-8B9FD329610D}" destId="{17CA2EBA-3883-4F3B-A846-E213D1205145}" srcOrd="0" destOrd="0" presId="urn:microsoft.com/office/officeart/2005/8/layout/hierarchy1"/>
    <dgm:cxn modelId="{278F1605-0731-492B-A1E3-A7A62E24FD8A}" srcId="{C3C5C62D-0EEC-452D-9B04-BB91956CDCC2}" destId="{6052704E-93F4-4EE7-B1D0-9DDD8088B854}" srcOrd="0" destOrd="0" parTransId="{CD3F4467-EB0C-41D0-8E3B-5A8F734320FD}" sibTransId="{E37F7453-2FB5-44A7-A9AB-BB30A291D20C}"/>
    <dgm:cxn modelId="{84D27A6E-B342-492B-A8E4-30AF782F1B4A}" srcId="{6052704E-93F4-4EE7-B1D0-9DDD8088B854}" destId="{C03A191A-1972-4A21-8DE0-FCEDFB4031E8}" srcOrd="1" destOrd="0" parTransId="{C773B2CA-E3EA-44C9-AC27-8B9FD329610D}" sibTransId="{B8C46B1C-846D-4419-A4D1-305F18C0E173}"/>
    <dgm:cxn modelId="{52B45D67-C8AE-49A5-8018-1A1E5219A74F}" srcId="{3DD22A7E-7C0E-48D4-83A1-C6D56FE93408}" destId="{E1FE183B-C8A4-4A7A-BB93-97D48C0BEA57}" srcOrd="1" destOrd="0" parTransId="{8D59FD2A-F26A-4C02-93C1-ED5BF2BDAB44}" sibTransId="{B7A49E06-C4CC-46B0-981C-DC189FAA61AC}"/>
    <dgm:cxn modelId="{8E6C72F9-8F47-4554-9EE4-1C31B14B76F1}" srcId="{3DD22A7E-7C0E-48D4-83A1-C6D56FE93408}" destId="{A1B1F1C8-1F19-4CA1-B76A-AB7AC6251C5C}" srcOrd="0" destOrd="0" parTransId="{A73C19D8-8696-4EF4-9937-33F4C7CB7566}" sibTransId="{ACE25CF2-FB0A-46F7-8874-C4CE5005D674}"/>
    <dgm:cxn modelId="{03C85743-A1A4-4827-B9C0-FD29AFE8D8B7}" type="presOf" srcId="{A1B1F1C8-1F19-4CA1-B76A-AB7AC6251C5C}" destId="{8CA4D337-95BA-45F4-AD5C-F7443AD62684}" srcOrd="0" destOrd="0" presId="urn:microsoft.com/office/officeart/2005/8/layout/hierarchy1"/>
    <dgm:cxn modelId="{C538C11C-C3DC-4725-904B-2826C1A3E455}" type="presOf" srcId="{53DF537D-6D7E-4197-9305-46CEEFBEF1F3}" destId="{36C6008F-D433-4C72-80D3-61025A05D3C6}" srcOrd="0" destOrd="0" presId="urn:microsoft.com/office/officeart/2005/8/layout/hierarchy1"/>
    <dgm:cxn modelId="{12CB8F3B-C19E-42C6-A579-BB1F3A8018CF}" srcId="{C03A191A-1972-4A21-8DE0-FCEDFB4031E8}" destId="{53DF537D-6D7E-4197-9305-46CEEFBEF1F3}" srcOrd="0" destOrd="0" parTransId="{B3C7CF70-29F7-48E8-A2E2-1CE9AC34030F}" sibTransId="{56E5D3DB-AD0D-425A-97B2-FA4DAF2BF894}"/>
    <dgm:cxn modelId="{5793BC1F-BFF1-477E-B044-47D482C67CE7}" type="presOf" srcId="{8D59FD2A-F26A-4C02-93C1-ED5BF2BDAB44}" destId="{D0FE2893-39F1-4F2F-852E-E66686C7BE01}" srcOrd="0" destOrd="0" presId="urn:microsoft.com/office/officeart/2005/8/layout/hierarchy1"/>
    <dgm:cxn modelId="{9AA62248-A74B-433F-8D56-4D2DC9D85F07}" type="presOf" srcId="{A73C19D8-8696-4EF4-9937-33F4C7CB7566}" destId="{6C4F3E62-2B51-4EB2-87DE-19D0E410D7C9}" srcOrd="0" destOrd="0" presId="urn:microsoft.com/office/officeart/2005/8/layout/hierarchy1"/>
    <dgm:cxn modelId="{7812BDBF-AC4C-406F-8FCB-B365B1F81D3B}" type="presOf" srcId="{C3C5C62D-0EEC-452D-9B04-BB91956CDCC2}" destId="{0709A700-686D-447C-A81E-448E07B1DB17}" srcOrd="0" destOrd="0" presId="urn:microsoft.com/office/officeart/2005/8/layout/hierarchy1"/>
    <dgm:cxn modelId="{DD4A9810-D87E-4F18-A038-833FFF2CBBD6}" type="presOf" srcId="{E1FE183B-C8A4-4A7A-BB93-97D48C0BEA57}" destId="{639565C2-F997-4126-91F3-06E5046CC362}" srcOrd="0" destOrd="0" presId="urn:microsoft.com/office/officeart/2005/8/layout/hierarchy1"/>
    <dgm:cxn modelId="{522ABEAC-FC14-4493-9F7F-5485DDC4A7A5}" type="presOf" srcId="{3DD22A7E-7C0E-48D4-83A1-C6D56FE93408}" destId="{B05D1C63-5AE7-416C-887B-13C621E971C8}" srcOrd="0" destOrd="0" presId="urn:microsoft.com/office/officeart/2005/8/layout/hierarchy1"/>
    <dgm:cxn modelId="{524BA1ED-F011-44C0-8354-F9EA657FA6E5}" type="presOf" srcId="{B38BFEB2-EA3F-4984-A892-CF138DD9547A}" destId="{DF6A8BD9-E1E1-4F67-93BD-E6A312FA32BE}" srcOrd="0" destOrd="0" presId="urn:microsoft.com/office/officeart/2005/8/layout/hierarchy1"/>
    <dgm:cxn modelId="{E849CE16-F799-4E6F-9372-FF3031243DFE}" srcId="{6052704E-93F4-4EE7-B1D0-9DDD8088B854}" destId="{3DD22A7E-7C0E-48D4-83A1-C6D56FE93408}" srcOrd="0" destOrd="0" parTransId="{B38BFEB2-EA3F-4984-A892-CF138DD9547A}" sibTransId="{7ECFC7F3-36B3-4B4D-ACC6-A83953119FCA}"/>
    <dgm:cxn modelId="{DF1B181D-2A40-439E-B614-F0D0671DC93A}" type="presOf" srcId="{C03A191A-1972-4A21-8DE0-FCEDFB4031E8}" destId="{E04905A7-230D-479E-AD80-3526E350F9B7}" srcOrd="0" destOrd="0" presId="urn:microsoft.com/office/officeart/2005/8/layout/hierarchy1"/>
    <dgm:cxn modelId="{35870208-6713-464E-BF4E-1FA2DECA8436}" type="presParOf" srcId="{0709A700-686D-447C-A81E-448E07B1DB17}" destId="{1250B868-B52E-4653-A6EF-2F303C7DE3C3}" srcOrd="0" destOrd="0" presId="urn:microsoft.com/office/officeart/2005/8/layout/hierarchy1"/>
    <dgm:cxn modelId="{C0B135AB-0D20-4279-8B51-9D4C7BD96F54}" type="presParOf" srcId="{1250B868-B52E-4653-A6EF-2F303C7DE3C3}" destId="{042C5B7C-63FE-4D94-8F5F-D3B566FB8FDA}" srcOrd="0" destOrd="0" presId="urn:microsoft.com/office/officeart/2005/8/layout/hierarchy1"/>
    <dgm:cxn modelId="{8F0BFB03-81AF-41AE-A987-74858F375823}" type="presParOf" srcId="{042C5B7C-63FE-4D94-8F5F-D3B566FB8FDA}" destId="{57EF6C7C-3311-4F14-9BB8-00F6E6F615DF}" srcOrd="0" destOrd="0" presId="urn:microsoft.com/office/officeart/2005/8/layout/hierarchy1"/>
    <dgm:cxn modelId="{5156CAC0-5BAE-4691-8D08-F83D27FF3424}" type="presParOf" srcId="{042C5B7C-63FE-4D94-8F5F-D3B566FB8FDA}" destId="{CE8C3502-31C9-48DE-849A-2C98B2ACA812}" srcOrd="1" destOrd="0" presId="urn:microsoft.com/office/officeart/2005/8/layout/hierarchy1"/>
    <dgm:cxn modelId="{01069DC9-98C2-455B-B6E0-2E7BD6605B54}" type="presParOf" srcId="{1250B868-B52E-4653-A6EF-2F303C7DE3C3}" destId="{6CD96204-9D6F-4781-9090-7E36C773799D}" srcOrd="1" destOrd="0" presId="urn:microsoft.com/office/officeart/2005/8/layout/hierarchy1"/>
    <dgm:cxn modelId="{6054372B-DAB4-4793-B215-906FABB1D221}" type="presParOf" srcId="{6CD96204-9D6F-4781-9090-7E36C773799D}" destId="{DF6A8BD9-E1E1-4F67-93BD-E6A312FA32BE}" srcOrd="0" destOrd="0" presId="urn:microsoft.com/office/officeart/2005/8/layout/hierarchy1"/>
    <dgm:cxn modelId="{C4AE5873-C713-46E7-AB89-06B70B75934C}" type="presParOf" srcId="{6CD96204-9D6F-4781-9090-7E36C773799D}" destId="{225BE8A3-8850-4FD4-8BF0-965E998424DA}" srcOrd="1" destOrd="0" presId="urn:microsoft.com/office/officeart/2005/8/layout/hierarchy1"/>
    <dgm:cxn modelId="{7923A166-17CC-4F9D-BBBD-1564196DB7D1}" type="presParOf" srcId="{225BE8A3-8850-4FD4-8BF0-965E998424DA}" destId="{4F78C0CA-EF95-41E6-A118-9ED81D734CB5}" srcOrd="0" destOrd="0" presId="urn:microsoft.com/office/officeart/2005/8/layout/hierarchy1"/>
    <dgm:cxn modelId="{BAFE06F9-D5D1-4F2D-A1DA-85D9FBA65552}" type="presParOf" srcId="{4F78C0CA-EF95-41E6-A118-9ED81D734CB5}" destId="{6D13459F-2CBD-4963-ADFA-7B2A641B0083}" srcOrd="0" destOrd="0" presId="urn:microsoft.com/office/officeart/2005/8/layout/hierarchy1"/>
    <dgm:cxn modelId="{0B6D0C8E-BF67-44D6-AB42-54ACC0C9B30A}" type="presParOf" srcId="{4F78C0CA-EF95-41E6-A118-9ED81D734CB5}" destId="{B05D1C63-5AE7-416C-887B-13C621E971C8}" srcOrd="1" destOrd="0" presId="urn:microsoft.com/office/officeart/2005/8/layout/hierarchy1"/>
    <dgm:cxn modelId="{A62A24CC-5DE1-4ED4-98C9-703475489D56}" type="presParOf" srcId="{225BE8A3-8850-4FD4-8BF0-965E998424DA}" destId="{8D6024D2-B0B7-4B05-9B8D-70233D2C1799}" srcOrd="1" destOrd="0" presId="urn:microsoft.com/office/officeart/2005/8/layout/hierarchy1"/>
    <dgm:cxn modelId="{5CFC9A0D-11A1-4164-8ACC-30CC38279AC9}" type="presParOf" srcId="{8D6024D2-B0B7-4B05-9B8D-70233D2C1799}" destId="{6C4F3E62-2B51-4EB2-87DE-19D0E410D7C9}" srcOrd="0" destOrd="0" presId="urn:microsoft.com/office/officeart/2005/8/layout/hierarchy1"/>
    <dgm:cxn modelId="{E12E516C-46B5-42C6-8A9C-7213C326C8F9}" type="presParOf" srcId="{8D6024D2-B0B7-4B05-9B8D-70233D2C1799}" destId="{9A1B81A3-7724-47A3-B820-2993BEAECE9A}" srcOrd="1" destOrd="0" presId="urn:microsoft.com/office/officeart/2005/8/layout/hierarchy1"/>
    <dgm:cxn modelId="{975251BD-9ED5-4608-B07C-9F158736A54C}" type="presParOf" srcId="{9A1B81A3-7724-47A3-B820-2993BEAECE9A}" destId="{DE1D730F-F256-482B-BDAD-1E1C78BA61F5}" srcOrd="0" destOrd="0" presId="urn:microsoft.com/office/officeart/2005/8/layout/hierarchy1"/>
    <dgm:cxn modelId="{EE4D2C27-1217-4217-B6D4-1120682C8B3D}" type="presParOf" srcId="{DE1D730F-F256-482B-BDAD-1E1C78BA61F5}" destId="{9BD2FDA1-14D0-47A3-B2A6-D9C37D89FA05}" srcOrd="0" destOrd="0" presId="urn:microsoft.com/office/officeart/2005/8/layout/hierarchy1"/>
    <dgm:cxn modelId="{763DDCD9-8322-4A1C-B909-6ACC0C1AE53B}" type="presParOf" srcId="{DE1D730F-F256-482B-BDAD-1E1C78BA61F5}" destId="{8CA4D337-95BA-45F4-AD5C-F7443AD62684}" srcOrd="1" destOrd="0" presId="urn:microsoft.com/office/officeart/2005/8/layout/hierarchy1"/>
    <dgm:cxn modelId="{20E5F2AB-CAD1-4F8D-9EBC-56E28D2E64B7}" type="presParOf" srcId="{9A1B81A3-7724-47A3-B820-2993BEAECE9A}" destId="{B9CD778A-93A5-4C13-BFEF-E90311642248}" srcOrd="1" destOrd="0" presId="urn:microsoft.com/office/officeart/2005/8/layout/hierarchy1"/>
    <dgm:cxn modelId="{FE43F0B8-0558-4F8A-A674-4F590B281E56}" type="presParOf" srcId="{8D6024D2-B0B7-4B05-9B8D-70233D2C1799}" destId="{D0FE2893-39F1-4F2F-852E-E66686C7BE01}" srcOrd="2" destOrd="0" presId="urn:microsoft.com/office/officeart/2005/8/layout/hierarchy1"/>
    <dgm:cxn modelId="{1CA15907-1B89-4CD4-A34C-9D7E0C816532}" type="presParOf" srcId="{8D6024D2-B0B7-4B05-9B8D-70233D2C1799}" destId="{54F8CAB4-44D9-4CBF-8AEE-4517C1221CA5}" srcOrd="3" destOrd="0" presId="urn:microsoft.com/office/officeart/2005/8/layout/hierarchy1"/>
    <dgm:cxn modelId="{9F1B5F94-5F5D-45B8-9DFE-394A50AA2704}" type="presParOf" srcId="{54F8CAB4-44D9-4CBF-8AEE-4517C1221CA5}" destId="{FDE8407C-551B-43B9-92B4-41A406FCB4DB}" srcOrd="0" destOrd="0" presId="urn:microsoft.com/office/officeart/2005/8/layout/hierarchy1"/>
    <dgm:cxn modelId="{2016730D-4D85-43C3-AE38-ACA730711B5C}" type="presParOf" srcId="{FDE8407C-551B-43B9-92B4-41A406FCB4DB}" destId="{8A988D80-9163-434A-A257-FDF6F4965800}" srcOrd="0" destOrd="0" presId="urn:microsoft.com/office/officeart/2005/8/layout/hierarchy1"/>
    <dgm:cxn modelId="{BCAC9ACC-F188-4734-A719-DB8F1149076D}" type="presParOf" srcId="{FDE8407C-551B-43B9-92B4-41A406FCB4DB}" destId="{639565C2-F997-4126-91F3-06E5046CC362}" srcOrd="1" destOrd="0" presId="urn:microsoft.com/office/officeart/2005/8/layout/hierarchy1"/>
    <dgm:cxn modelId="{7F185C5B-83F6-40BC-841B-9C61F73EEC38}" type="presParOf" srcId="{54F8CAB4-44D9-4CBF-8AEE-4517C1221CA5}" destId="{605A3C2C-8526-4A65-9711-F690273E0FEB}" srcOrd="1" destOrd="0" presId="urn:microsoft.com/office/officeart/2005/8/layout/hierarchy1"/>
    <dgm:cxn modelId="{16E938FC-2E20-4302-8E02-3576F5A5FBEF}" type="presParOf" srcId="{6CD96204-9D6F-4781-9090-7E36C773799D}" destId="{17CA2EBA-3883-4F3B-A846-E213D1205145}" srcOrd="2" destOrd="0" presId="urn:microsoft.com/office/officeart/2005/8/layout/hierarchy1"/>
    <dgm:cxn modelId="{5CB36F10-57C2-4F87-B85E-3F04527BC327}" type="presParOf" srcId="{6CD96204-9D6F-4781-9090-7E36C773799D}" destId="{032C3FBB-3AB6-48E7-B749-5BBCD0F6306D}" srcOrd="3" destOrd="0" presId="urn:microsoft.com/office/officeart/2005/8/layout/hierarchy1"/>
    <dgm:cxn modelId="{8B6CAC04-BB5D-4651-A99D-2F5FBB6E3CE7}" type="presParOf" srcId="{032C3FBB-3AB6-48E7-B749-5BBCD0F6306D}" destId="{A17FA4F3-91BB-4E1A-B523-AEF19A73BC1B}" srcOrd="0" destOrd="0" presId="urn:microsoft.com/office/officeart/2005/8/layout/hierarchy1"/>
    <dgm:cxn modelId="{E1DBA696-237C-4313-A949-ECD7B41D2034}" type="presParOf" srcId="{A17FA4F3-91BB-4E1A-B523-AEF19A73BC1B}" destId="{9EC8839B-286E-4EB5-9BD5-0717459BCF11}" srcOrd="0" destOrd="0" presId="urn:microsoft.com/office/officeart/2005/8/layout/hierarchy1"/>
    <dgm:cxn modelId="{EF427992-1972-4795-986A-569D5D09EB34}" type="presParOf" srcId="{A17FA4F3-91BB-4E1A-B523-AEF19A73BC1B}" destId="{E04905A7-230D-479E-AD80-3526E350F9B7}" srcOrd="1" destOrd="0" presId="urn:microsoft.com/office/officeart/2005/8/layout/hierarchy1"/>
    <dgm:cxn modelId="{CD52247F-1648-4A62-97F4-C14A8ED8185D}" type="presParOf" srcId="{032C3FBB-3AB6-48E7-B749-5BBCD0F6306D}" destId="{351AD117-407F-406B-81C3-018D693462BA}" srcOrd="1" destOrd="0" presId="urn:microsoft.com/office/officeart/2005/8/layout/hierarchy1"/>
    <dgm:cxn modelId="{E0222A48-F1B4-45B2-A00F-ED83439157FD}" type="presParOf" srcId="{351AD117-407F-406B-81C3-018D693462BA}" destId="{2C7126C5-9C1D-4A02-AE97-9C2D010EAC75}" srcOrd="0" destOrd="0" presId="urn:microsoft.com/office/officeart/2005/8/layout/hierarchy1"/>
    <dgm:cxn modelId="{87A8CC25-6AC6-4A48-82B5-DEA772FEEBC8}" type="presParOf" srcId="{351AD117-407F-406B-81C3-018D693462BA}" destId="{23BF40B4-728F-420D-BB82-0D86E6738216}" srcOrd="1" destOrd="0" presId="urn:microsoft.com/office/officeart/2005/8/layout/hierarchy1"/>
    <dgm:cxn modelId="{D2C80056-D0DA-4702-A3D0-0534B2BAC1EE}" type="presParOf" srcId="{23BF40B4-728F-420D-BB82-0D86E6738216}" destId="{D7E102AA-992E-448E-AD29-D7167CB773C3}" srcOrd="0" destOrd="0" presId="urn:microsoft.com/office/officeart/2005/8/layout/hierarchy1"/>
    <dgm:cxn modelId="{A99E629A-F48F-4F1C-AE69-68754DC6AB60}" type="presParOf" srcId="{D7E102AA-992E-448E-AD29-D7167CB773C3}" destId="{8FCE34ED-C3FB-43A4-A184-65A8B4AAA87F}" srcOrd="0" destOrd="0" presId="urn:microsoft.com/office/officeart/2005/8/layout/hierarchy1"/>
    <dgm:cxn modelId="{DA163981-8E41-495D-AE36-27F90CADC952}" type="presParOf" srcId="{D7E102AA-992E-448E-AD29-D7167CB773C3}" destId="{36C6008F-D433-4C72-80D3-61025A05D3C6}" srcOrd="1" destOrd="0" presId="urn:microsoft.com/office/officeart/2005/8/layout/hierarchy1"/>
    <dgm:cxn modelId="{39B44CAC-982D-4C83-9402-504051A6926E}" type="presParOf" srcId="{23BF40B4-728F-420D-BB82-0D86E6738216}" destId="{756E31BF-35F4-43EA-BEC1-5C051F9204B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841255-282E-4D37-B791-230A084B4E35}">
      <dsp:nvSpPr>
        <dsp:cNvPr id="0" name=""/>
        <dsp:cNvSpPr/>
      </dsp:nvSpPr>
      <dsp:spPr>
        <a:xfrm>
          <a:off x="3195488" y="50"/>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Effective </a:t>
          </a:r>
          <a:r>
            <a:rPr lang="en-US" sz="1400" kern="1200" dirty="0" smtClean="0"/>
            <a:t>Competition </a:t>
          </a:r>
          <a:r>
            <a:rPr lang="en-US" sz="1400" kern="1200" dirty="0" smtClean="0"/>
            <a:t>(market power)</a:t>
          </a:r>
          <a:endParaRPr lang="en-US" sz="1400" kern="1200" dirty="0"/>
        </a:p>
      </dsp:txBody>
      <dsp:txXfrm>
        <a:off x="3195488" y="50"/>
        <a:ext cx="1381422" cy="1381422"/>
      </dsp:txXfrm>
    </dsp:sp>
    <dsp:sp modelId="{C62BBB4A-5728-4B8F-A5FE-A8FD8009AB1D}">
      <dsp:nvSpPr>
        <dsp:cNvPr id="0" name=""/>
        <dsp:cNvSpPr/>
      </dsp:nvSpPr>
      <dsp:spPr>
        <a:xfrm rot="2160000">
          <a:off x="4533123" y="1060873"/>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2160000">
        <a:off x="4533123" y="1060873"/>
        <a:ext cx="366693" cy="466230"/>
      </dsp:txXfrm>
    </dsp:sp>
    <dsp:sp modelId="{E99F14A2-1CFA-4BAA-AD36-FE70DA9C7AB4}">
      <dsp:nvSpPr>
        <dsp:cNvPr id="0" name=""/>
        <dsp:cNvSpPr/>
      </dsp:nvSpPr>
      <dsp:spPr>
        <a:xfrm>
          <a:off x="4872821" y="1218704"/>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Realization Maximum </a:t>
          </a:r>
          <a:r>
            <a:rPr lang="en-US" sz="1400" kern="1200" dirty="0" smtClean="0"/>
            <a:t>Surplus Value</a:t>
          </a:r>
          <a:endParaRPr lang="en-US" sz="1400" kern="1200" dirty="0"/>
        </a:p>
      </dsp:txBody>
      <dsp:txXfrm>
        <a:off x="4872821" y="1218704"/>
        <a:ext cx="1381422" cy="1381422"/>
      </dsp:txXfrm>
    </dsp:sp>
    <dsp:sp modelId="{514880CE-52F9-45F1-B7CF-863CB8957501}">
      <dsp:nvSpPr>
        <dsp:cNvPr id="0" name=""/>
        <dsp:cNvSpPr/>
      </dsp:nvSpPr>
      <dsp:spPr>
        <a:xfrm rot="6480000">
          <a:off x="5063050" y="2652341"/>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6480000">
        <a:off x="5063050" y="2652341"/>
        <a:ext cx="366693" cy="466230"/>
      </dsp:txXfrm>
    </dsp:sp>
    <dsp:sp modelId="{46FC6DC0-7564-410B-B4D7-75F788AEF9C3}">
      <dsp:nvSpPr>
        <dsp:cNvPr id="0" name=""/>
        <dsp:cNvSpPr/>
      </dsp:nvSpPr>
      <dsp:spPr>
        <a:xfrm>
          <a:off x="4232137" y="3190526"/>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Accumulation of Capital*</a:t>
          </a:r>
          <a:endParaRPr lang="en-US" sz="1400" kern="1200" dirty="0"/>
        </a:p>
      </dsp:txBody>
      <dsp:txXfrm>
        <a:off x="4232137" y="3190526"/>
        <a:ext cx="1381422" cy="1381422"/>
      </dsp:txXfrm>
    </dsp:sp>
    <dsp:sp modelId="{053A1392-A93D-4B40-8354-9CFEDBCE741D}">
      <dsp:nvSpPr>
        <dsp:cNvPr id="0" name=""/>
        <dsp:cNvSpPr/>
      </dsp:nvSpPr>
      <dsp:spPr>
        <a:xfrm rot="10800000">
          <a:off x="3713231" y="3648122"/>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0800000">
        <a:off x="3713231" y="3648122"/>
        <a:ext cx="366693" cy="466230"/>
      </dsp:txXfrm>
    </dsp:sp>
    <dsp:sp modelId="{6B41A4E1-1766-4126-9686-A6B570919EFE}">
      <dsp:nvSpPr>
        <dsp:cNvPr id="0" name=""/>
        <dsp:cNvSpPr/>
      </dsp:nvSpPr>
      <dsp:spPr>
        <a:xfrm>
          <a:off x="2158840" y="3190526"/>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Maximization of Productivity</a:t>
          </a:r>
          <a:endParaRPr lang="en-US" sz="1400" kern="1200" dirty="0"/>
        </a:p>
      </dsp:txBody>
      <dsp:txXfrm>
        <a:off x="2158840" y="3190526"/>
        <a:ext cx="1381422" cy="1381422"/>
      </dsp:txXfrm>
    </dsp:sp>
    <dsp:sp modelId="{3A4F6958-FB97-4D5F-8521-89C3616301AE}">
      <dsp:nvSpPr>
        <dsp:cNvPr id="0" name=""/>
        <dsp:cNvSpPr/>
      </dsp:nvSpPr>
      <dsp:spPr>
        <a:xfrm rot="15120000">
          <a:off x="2349069" y="2672081"/>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5120000">
        <a:off x="2349069" y="2672081"/>
        <a:ext cx="366693" cy="466230"/>
      </dsp:txXfrm>
    </dsp:sp>
    <dsp:sp modelId="{CEC20BA3-8460-4623-B8B4-35027237B464}">
      <dsp:nvSpPr>
        <dsp:cNvPr id="0" name=""/>
        <dsp:cNvSpPr/>
      </dsp:nvSpPr>
      <dsp:spPr>
        <a:xfrm>
          <a:off x="1518156" y="1218704"/>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Production Maximum Surplus Value</a:t>
          </a:r>
          <a:endParaRPr lang="en-US" sz="1400" kern="1200" dirty="0"/>
        </a:p>
      </dsp:txBody>
      <dsp:txXfrm>
        <a:off x="1518156" y="1218704"/>
        <a:ext cx="1381422" cy="1381422"/>
      </dsp:txXfrm>
    </dsp:sp>
    <dsp:sp modelId="{FD1DC177-0921-4A4C-9BFD-C1D245DA9E1A}">
      <dsp:nvSpPr>
        <dsp:cNvPr id="0" name=""/>
        <dsp:cNvSpPr/>
      </dsp:nvSpPr>
      <dsp:spPr>
        <a:xfrm rot="19440000">
          <a:off x="2855791" y="1073073"/>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9440000">
        <a:off x="2855791" y="1073073"/>
        <a:ext cx="366693" cy="4662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7D18D1-5E94-4F7D-888B-CA10E14043AE}">
      <dsp:nvSpPr>
        <dsp:cNvPr id="0" name=""/>
        <dsp:cNvSpPr/>
      </dsp:nvSpPr>
      <dsp:spPr>
        <a:xfrm>
          <a:off x="3134766" y="849"/>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Expanding Home Economy</a:t>
          </a:r>
          <a:endParaRPr lang="en-US" sz="1500" kern="1200" dirty="0"/>
        </a:p>
      </dsp:txBody>
      <dsp:txXfrm>
        <a:off x="3134766" y="849"/>
        <a:ext cx="1502866" cy="976863"/>
      </dsp:txXfrm>
    </dsp:sp>
    <dsp:sp modelId="{41474895-CDBA-4064-B50D-53CBAAE05013}">
      <dsp:nvSpPr>
        <dsp:cNvPr id="0" name=""/>
        <dsp:cNvSpPr/>
      </dsp:nvSpPr>
      <dsp:spPr>
        <a:xfrm>
          <a:off x="1935437" y="489280"/>
          <a:ext cx="3901525" cy="3901525"/>
        </a:xfrm>
        <a:custGeom>
          <a:avLst/>
          <a:gdLst/>
          <a:ahLst/>
          <a:cxnLst/>
          <a:rect l="0" t="0" r="0" b="0"/>
          <a:pathLst>
            <a:path>
              <a:moveTo>
                <a:pt x="2903308" y="248372"/>
              </a:moveTo>
              <a:arcTo wR="1950762" hR="1950762" stAng="17953710" swAng="12111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7D64C52-75DD-4F12-9B1C-A3E228ABCFB6}">
      <dsp:nvSpPr>
        <dsp:cNvPr id="0" name=""/>
        <dsp:cNvSpPr/>
      </dsp:nvSpPr>
      <dsp:spPr>
        <a:xfrm>
          <a:off x="4990052" y="1348793"/>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Imperial Power Projection (Hard and Soft)</a:t>
          </a:r>
          <a:endParaRPr lang="en-US" sz="1500" kern="1200" dirty="0"/>
        </a:p>
      </dsp:txBody>
      <dsp:txXfrm>
        <a:off x="4990052" y="1348793"/>
        <a:ext cx="1502866" cy="976863"/>
      </dsp:txXfrm>
    </dsp:sp>
    <dsp:sp modelId="{45A8A32D-84CE-45EB-9E9D-96A3328D497C}">
      <dsp:nvSpPr>
        <dsp:cNvPr id="0" name=""/>
        <dsp:cNvSpPr/>
      </dsp:nvSpPr>
      <dsp:spPr>
        <a:xfrm>
          <a:off x="1935437" y="489280"/>
          <a:ext cx="3901525" cy="3901525"/>
        </a:xfrm>
        <a:custGeom>
          <a:avLst/>
          <a:gdLst/>
          <a:ahLst/>
          <a:cxnLst/>
          <a:rect l="0" t="0" r="0" b="0"/>
          <a:pathLst>
            <a:path>
              <a:moveTo>
                <a:pt x="3896840" y="2085882"/>
              </a:moveTo>
              <a:arcTo wR="1950762" hR="1950762" stAng="21838306" swAng="13593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87F8120-3112-4E25-859C-FF3BFAAD6F37}">
      <dsp:nvSpPr>
        <dsp:cNvPr id="0" name=""/>
        <dsp:cNvSpPr/>
      </dsp:nvSpPr>
      <dsp:spPr>
        <a:xfrm>
          <a:off x="4281396" y="3529812"/>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Spheres of Influence</a:t>
          </a:r>
          <a:endParaRPr lang="en-US" sz="1500" kern="1200" dirty="0"/>
        </a:p>
      </dsp:txBody>
      <dsp:txXfrm>
        <a:off x="4281396" y="3529812"/>
        <a:ext cx="1502866" cy="976863"/>
      </dsp:txXfrm>
    </dsp:sp>
    <dsp:sp modelId="{337EB25C-3595-4DEF-8F5B-EA9FB50E9D24}">
      <dsp:nvSpPr>
        <dsp:cNvPr id="0" name=""/>
        <dsp:cNvSpPr/>
      </dsp:nvSpPr>
      <dsp:spPr>
        <a:xfrm>
          <a:off x="1935437" y="489280"/>
          <a:ext cx="3901525" cy="3901525"/>
        </a:xfrm>
        <a:custGeom>
          <a:avLst/>
          <a:gdLst/>
          <a:ahLst/>
          <a:cxnLst/>
          <a:rect l="0" t="0" r="0" b="0"/>
          <a:pathLst>
            <a:path>
              <a:moveTo>
                <a:pt x="2190031" y="3886796"/>
              </a:moveTo>
              <a:arcTo wR="1950762" hR="1950762" stAng="4977283" swAng="84543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398867C-0E5F-4A95-9A76-0A4075870207}">
      <dsp:nvSpPr>
        <dsp:cNvPr id="0" name=""/>
        <dsp:cNvSpPr/>
      </dsp:nvSpPr>
      <dsp:spPr>
        <a:xfrm>
          <a:off x="1988137" y="3529812"/>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Secure Investment Outlets, Raw Materials, Markets</a:t>
          </a:r>
          <a:endParaRPr lang="en-US" sz="1500" kern="1200" dirty="0"/>
        </a:p>
      </dsp:txBody>
      <dsp:txXfrm>
        <a:off x="1988137" y="3529812"/>
        <a:ext cx="1502866" cy="976863"/>
      </dsp:txXfrm>
    </dsp:sp>
    <dsp:sp modelId="{14F78697-39D4-4DA4-B92D-932BD194E106}">
      <dsp:nvSpPr>
        <dsp:cNvPr id="0" name=""/>
        <dsp:cNvSpPr/>
      </dsp:nvSpPr>
      <dsp:spPr>
        <a:xfrm>
          <a:off x="1935437" y="489280"/>
          <a:ext cx="3901525" cy="3901525"/>
        </a:xfrm>
        <a:custGeom>
          <a:avLst/>
          <a:gdLst/>
          <a:ahLst/>
          <a:cxnLst/>
          <a:rect l="0" t="0" r="0" b="0"/>
          <a:pathLst>
            <a:path>
              <a:moveTo>
                <a:pt x="206910" y="2825094"/>
              </a:moveTo>
              <a:arcTo wR="1950762" hR="1950762" stAng="9202305" swAng="13593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FBB60AE-CDB1-43E3-BC13-532AD43DCE92}">
      <dsp:nvSpPr>
        <dsp:cNvPr id="0" name=""/>
        <dsp:cNvSpPr/>
      </dsp:nvSpPr>
      <dsp:spPr>
        <a:xfrm>
          <a:off x="1279480" y="1348793"/>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Returns of Profits, Interest, Rents and Global Power</a:t>
          </a:r>
          <a:endParaRPr lang="en-US" sz="1500" kern="1200" dirty="0"/>
        </a:p>
      </dsp:txBody>
      <dsp:txXfrm>
        <a:off x="1279480" y="1348793"/>
        <a:ext cx="1502866" cy="976863"/>
      </dsp:txXfrm>
    </dsp:sp>
    <dsp:sp modelId="{134A9F26-EDAC-4405-9EDB-489F71564C87}">
      <dsp:nvSpPr>
        <dsp:cNvPr id="0" name=""/>
        <dsp:cNvSpPr/>
      </dsp:nvSpPr>
      <dsp:spPr>
        <a:xfrm>
          <a:off x="1935437" y="489280"/>
          <a:ext cx="3901525" cy="3901525"/>
        </a:xfrm>
        <a:custGeom>
          <a:avLst/>
          <a:gdLst/>
          <a:ahLst/>
          <a:cxnLst/>
          <a:rect l="0" t="0" r="0" b="0"/>
          <a:pathLst>
            <a:path>
              <a:moveTo>
                <a:pt x="469304" y="681606"/>
              </a:moveTo>
              <a:arcTo wR="1950762" hR="1950762" stAng="13235187" swAng="12111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710AAA-CC76-43D1-9B5A-5FD9D902B3C7}">
      <dsp:nvSpPr>
        <dsp:cNvPr id="0" name=""/>
        <dsp:cNvSpPr/>
      </dsp:nvSpPr>
      <dsp:spPr>
        <a:xfrm>
          <a:off x="3134766" y="849"/>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Increasing Crises Domestic and Global</a:t>
          </a:r>
          <a:endParaRPr lang="en-US" sz="1600" kern="1200" dirty="0"/>
        </a:p>
      </dsp:txBody>
      <dsp:txXfrm>
        <a:off x="3134766" y="849"/>
        <a:ext cx="1502866" cy="976863"/>
      </dsp:txXfrm>
    </dsp:sp>
    <dsp:sp modelId="{93396156-EBDD-4924-A973-7023C82D5881}">
      <dsp:nvSpPr>
        <dsp:cNvPr id="0" name=""/>
        <dsp:cNvSpPr/>
      </dsp:nvSpPr>
      <dsp:spPr>
        <a:xfrm>
          <a:off x="1935437" y="489280"/>
          <a:ext cx="3901525" cy="3901525"/>
        </a:xfrm>
        <a:custGeom>
          <a:avLst/>
          <a:gdLst/>
          <a:ahLst/>
          <a:cxnLst/>
          <a:rect l="0" t="0" r="0" b="0"/>
          <a:pathLst>
            <a:path>
              <a:moveTo>
                <a:pt x="2903308" y="248372"/>
              </a:moveTo>
              <a:arcTo wR="1950762" hR="1950762" stAng="17953710" swAng="12111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0B9B171-A540-4CD9-8A1F-6821B3F8F459}">
      <dsp:nvSpPr>
        <dsp:cNvPr id="0" name=""/>
        <dsp:cNvSpPr/>
      </dsp:nvSpPr>
      <dsp:spPr>
        <a:xfrm>
          <a:off x="4990052" y="1348793"/>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Reckless Power Projections</a:t>
          </a:r>
          <a:endParaRPr lang="en-US" sz="1600" kern="1200" dirty="0"/>
        </a:p>
      </dsp:txBody>
      <dsp:txXfrm>
        <a:off x="4990052" y="1348793"/>
        <a:ext cx="1502866" cy="976863"/>
      </dsp:txXfrm>
    </dsp:sp>
    <dsp:sp modelId="{56FEA6BB-9905-4FA8-AB87-2518A40CEEB3}">
      <dsp:nvSpPr>
        <dsp:cNvPr id="0" name=""/>
        <dsp:cNvSpPr/>
      </dsp:nvSpPr>
      <dsp:spPr>
        <a:xfrm>
          <a:off x="1935437" y="489280"/>
          <a:ext cx="3901525" cy="3901525"/>
        </a:xfrm>
        <a:custGeom>
          <a:avLst/>
          <a:gdLst/>
          <a:ahLst/>
          <a:cxnLst/>
          <a:rect l="0" t="0" r="0" b="0"/>
          <a:pathLst>
            <a:path>
              <a:moveTo>
                <a:pt x="3896840" y="2085882"/>
              </a:moveTo>
              <a:arcTo wR="1950762" hR="1950762" stAng="21838306" swAng="13593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CC43EA4-FEF7-4650-ADFE-8AEF1655C392}">
      <dsp:nvSpPr>
        <dsp:cNvPr id="0" name=""/>
        <dsp:cNvSpPr/>
      </dsp:nvSpPr>
      <dsp:spPr>
        <a:xfrm>
          <a:off x="4281396" y="3529812"/>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Increasing Resistance Globally</a:t>
          </a:r>
          <a:endParaRPr lang="en-US" sz="1600" kern="1200" dirty="0"/>
        </a:p>
      </dsp:txBody>
      <dsp:txXfrm>
        <a:off x="4281396" y="3529812"/>
        <a:ext cx="1502866" cy="976863"/>
      </dsp:txXfrm>
    </dsp:sp>
    <dsp:sp modelId="{7D97A064-0FD2-44BD-B668-D447D16CCDEA}">
      <dsp:nvSpPr>
        <dsp:cNvPr id="0" name=""/>
        <dsp:cNvSpPr/>
      </dsp:nvSpPr>
      <dsp:spPr>
        <a:xfrm>
          <a:off x="1935437" y="489280"/>
          <a:ext cx="3901525" cy="3901525"/>
        </a:xfrm>
        <a:custGeom>
          <a:avLst/>
          <a:gdLst/>
          <a:ahLst/>
          <a:cxnLst/>
          <a:rect l="0" t="0" r="0" b="0"/>
          <a:pathLst>
            <a:path>
              <a:moveTo>
                <a:pt x="2190031" y="3886796"/>
              </a:moveTo>
              <a:arcTo wR="1950762" hR="1950762" stAng="4977283" swAng="84543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789E904-52E9-4791-8E15-DFFB0D08F512}">
      <dsp:nvSpPr>
        <dsp:cNvPr id="0" name=""/>
        <dsp:cNvSpPr/>
      </dsp:nvSpPr>
      <dsp:spPr>
        <a:xfrm>
          <a:off x="1988137" y="3529812"/>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Power Vacuums Favoring Rivals</a:t>
          </a:r>
          <a:endParaRPr lang="en-US" sz="1600" kern="1200" dirty="0"/>
        </a:p>
      </dsp:txBody>
      <dsp:txXfrm>
        <a:off x="1988137" y="3529812"/>
        <a:ext cx="1502866" cy="976863"/>
      </dsp:txXfrm>
    </dsp:sp>
    <dsp:sp modelId="{1FA01D0C-A7B6-4699-B38B-45918452E1F1}">
      <dsp:nvSpPr>
        <dsp:cNvPr id="0" name=""/>
        <dsp:cNvSpPr/>
      </dsp:nvSpPr>
      <dsp:spPr>
        <a:xfrm>
          <a:off x="1935437" y="489280"/>
          <a:ext cx="3901525" cy="3901525"/>
        </a:xfrm>
        <a:custGeom>
          <a:avLst/>
          <a:gdLst/>
          <a:ahLst/>
          <a:cxnLst/>
          <a:rect l="0" t="0" r="0" b="0"/>
          <a:pathLst>
            <a:path>
              <a:moveTo>
                <a:pt x="206910" y="2825094"/>
              </a:moveTo>
              <a:arcTo wR="1950762" hR="1950762" stAng="9202305" swAng="13593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AE9D92D-7306-40BF-A708-6B15CFDAFCDB}">
      <dsp:nvSpPr>
        <dsp:cNvPr id="0" name=""/>
        <dsp:cNvSpPr/>
      </dsp:nvSpPr>
      <dsp:spPr>
        <a:xfrm>
          <a:off x="1279480" y="1348793"/>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Declining Global Market Shares, Returns, Power</a:t>
          </a:r>
          <a:endParaRPr lang="en-US" sz="1600" kern="1200" dirty="0"/>
        </a:p>
      </dsp:txBody>
      <dsp:txXfrm>
        <a:off x="1279480" y="1348793"/>
        <a:ext cx="1502866" cy="976863"/>
      </dsp:txXfrm>
    </dsp:sp>
    <dsp:sp modelId="{2C6F2EBE-C11C-46BB-B595-63B0763F50B3}">
      <dsp:nvSpPr>
        <dsp:cNvPr id="0" name=""/>
        <dsp:cNvSpPr/>
      </dsp:nvSpPr>
      <dsp:spPr>
        <a:xfrm>
          <a:off x="1935437" y="489280"/>
          <a:ext cx="3901525" cy="3901525"/>
        </a:xfrm>
        <a:custGeom>
          <a:avLst/>
          <a:gdLst/>
          <a:ahLst/>
          <a:cxnLst/>
          <a:rect l="0" t="0" r="0" b="0"/>
          <a:pathLst>
            <a:path>
              <a:moveTo>
                <a:pt x="469304" y="681606"/>
              </a:moveTo>
              <a:arcTo wR="1950762" hR="1950762" stAng="13235187" swAng="12111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E30F21-53BB-4C36-BC96-FC33AD021C17}"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30F21-53BB-4C36-BC96-FC33AD021C1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30F21-53BB-4C36-BC96-FC33AD021C1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30F21-53BB-4C36-BC96-FC33AD021C17}"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6E30F21-53BB-4C36-BC96-FC33AD021C1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E30F21-53BB-4C36-BC96-FC33AD021C17}"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E30F21-53BB-4C36-BC96-FC33AD021C17}"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E30F21-53BB-4C36-BC96-FC33AD021C1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E30F21-53BB-4C36-BC96-FC33AD021C1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E30F21-53BB-4C36-BC96-FC33AD021C17}"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7E521D-858D-451C-9F03-85E021DA3FD2}" type="datetimeFigureOut">
              <a:rPr lang="en-US" smtClean="0"/>
              <a:pPr/>
              <a:t>7/16/2012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6E30F21-53BB-4C36-BC96-FC33AD021C17}"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67E521D-858D-451C-9F03-85E021DA3FD2}" type="datetimeFigureOut">
              <a:rPr lang="en-US" smtClean="0"/>
              <a:pPr/>
              <a:t>7/16/2012</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E30F21-53BB-4C36-BC96-FC33AD021C1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hazelhenderson.com/visual.htm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marxists.org/archive/lenin/works/1916/imp-hsc/ch03.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marxists.org/archive/lenin/works/1916/imp-hsc/ch03.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2" Type="http://schemas.openxmlformats.org/officeDocument/2006/relationships/hyperlink" Target="http://www.marxists.org/archive/lenin/works/1916/imp-hsc/ch03.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english.people.com.cn/90001/90780/91343/6639660.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english.people.com.cn/90001/90780/91343/6639660.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Presentation to</a:t>
            </a:r>
          </a:p>
          <a:p>
            <a:r>
              <a:rPr lang="en-US" dirty="0" smtClean="0"/>
              <a:t>Institute of Marxism Research of the</a:t>
            </a:r>
          </a:p>
          <a:p>
            <a:r>
              <a:rPr lang="en-US" dirty="0" smtClean="0"/>
              <a:t>Chinese Academy of Social Sciences</a:t>
            </a:r>
            <a:endParaRPr lang="en-US" dirty="0"/>
          </a:p>
        </p:txBody>
      </p:sp>
      <p:sp>
        <p:nvSpPr>
          <p:cNvPr id="2" name="Title 1"/>
          <p:cNvSpPr>
            <a:spLocks noGrp="1"/>
          </p:cNvSpPr>
          <p:nvPr>
            <p:ph type="ctrTitle"/>
          </p:nvPr>
        </p:nvSpPr>
        <p:spPr/>
        <p:txBody>
          <a:bodyPr>
            <a:normAutofit fontScale="90000"/>
          </a:bodyPr>
          <a:lstStyle/>
          <a:p>
            <a:r>
              <a:rPr lang="en-US" sz="2400" dirty="0" smtClean="0"/>
              <a:t>Neoclassical Economics and Neoliberalism as Neo-Imperialism </a:t>
            </a:r>
            <a:br>
              <a:rPr lang="en-US" sz="2400" dirty="0" smtClean="0"/>
            </a:br>
            <a:r>
              <a:rPr lang="en-US" sz="2400" dirty="0" smtClean="0"/>
              <a:t/>
            </a:r>
            <a:br>
              <a:rPr lang="en-US" sz="2400" dirty="0" smtClean="0"/>
            </a:br>
            <a:r>
              <a:rPr lang="en-US" sz="2400" dirty="0" smtClean="0"/>
              <a:t>James M. Craven/Omahkohkiaayo I’poyi</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Imperial Expansion Spiral </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Imperial Overreach and Decline</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Pillars of Neo-liberalism</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dirty="0" smtClean="0"/>
              <a:t>Fiscal Policy discipline; </a:t>
            </a:r>
          </a:p>
          <a:p>
            <a:pPr lvl="0"/>
            <a:r>
              <a:rPr lang="en-US" dirty="0" smtClean="0"/>
              <a:t>Redirection of public spending from subsidies ("especially indiscriminate subsidies") toward broad-based provision of key pro-growth, pro-poor services like primary education, primary health care and infrastructure investment; </a:t>
            </a:r>
          </a:p>
          <a:p>
            <a:pPr lvl="0"/>
            <a:r>
              <a:rPr lang="en-US" dirty="0" smtClean="0"/>
              <a:t>Tax reform – broadening the tax base and adopting moderate marginal tax rates; </a:t>
            </a:r>
          </a:p>
          <a:p>
            <a:pPr lvl="0"/>
            <a:r>
              <a:rPr lang="en-US" dirty="0" smtClean="0"/>
              <a:t>Interest rates that are market determined and positive (but moderate) in real terms; </a:t>
            </a:r>
          </a:p>
          <a:p>
            <a:pPr lvl="0"/>
            <a:r>
              <a:rPr lang="en-US" dirty="0" smtClean="0"/>
              <a:t>Competitive exchange rates; </a:t>
            </a:r>
          </a:p>
          <a:p>
            <a:pPr lvl="0"/>
            <a:r>
              <a:rPr lang="en-US" dirty="0" smtClean="0"/>
              <a:t>Trade liberalization – liberalization of imports, with particular emphasis on elimination of quantitative restrictions (licensing, etc.); any trade protection to be provided by law and relatively uniform tariffs </a:t>
            </a:r>
          </a:p>
          <a:p>
            <a:pPr lvl="0"/>
            <a:r>
              <a:rPr lang="en-US" dirty="0" smtClean="0"/>
              <a:t>Liberalization of inward foreign direct investment; </a:t>
            </a:r>
          </a:p>
          <a:p>
            <a:pPr lvl="0"/>
            <a:r>
              <a:rPr lang="en-US" dirty="0" smtClean="0"/>
              <a:t>Privatization of state enterprises; </a:t>
            </a:r>
          </a:p>
          <a:p>
            <a:pPr lvl="0"/>
            <a:r>
              <a:rPr lang="en-US" dirty="0" smtClean="0"/>
              <a:t>Deregulation – abolition of regulations that impede market entry or restrict competition, except for those justified on safety, environmental and consumer protection grounds, and prudent oversight of financial institutions; and, </a:t>
            </a:r>
          </a:p>
          <a:p>
            <a:pPr lvl="0"/>
            <a:r>
              <a:rPr lang="en-US" dirty="0" smtClean="0"/>
              <a:t>Legal security for property rights.</a:t>
            </a:r>
          </a:p>
          <a:p>
            <a:r>
              <a:rPr lang="en-US" dirty="0" smtClean="0"/>
              <a:t> Restraint on Unions and Unionization</a:t>
            </a:r>
          </a:p>
          <a:p>
            <a:r>
              <a:rPr lang="en-US" dirty="0" smtClean="0"/>
              <a:t>Tight Money Policies (anti-Inflationary even at expense of higher unemployment)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Pillars of Neoclassical Economics</a:t>
            </a:r>
            <a:endParaRPr lang="en-US" dirty="0"/>
          </a:p>
        </p:txBody>
      </p:sp>
      <p:sp>
        <p:nvSpPr>
          <p:cNvPr id="3" name="Content Placeholder 2"/>
          <p:cNvSpPr>
            <a:spLocks noGrp="1"/>
          </p:cNvSpPr>
          <p:nvPr>
            <p:ph sz="quarter" idx="1"/>
          </p:nvPr>
        </p:nvSpPr>
        <p:spPr/>
        <p:txBody>
          <a:bodyPr>
            <a:normAutofit fontScale="92500" lnSpcReduction="20000"/>
          </a:bodyPr>
          <a:lstStyle/>
          <a:p>
            <a:endParaRPr lang="en-GB" b="1" dirty="0" smtClean="0"/>
          </a:p>
          <a:p>
            <a:r>
              <a:rPr lang="en-GB" b="1" dirty="0" smtClean="0"/>
              <a:t>The first meta-axiom of neoclassical economics: methodological individualism</a:t>
            </a:r>
          </a:p>
          <a:p>
            <a:endParaRPr lang="en-GB" dirty="0" smtClean="0"/>
          </a:p>
          <a:p>
            <a:r>
              <a:rPr lang="en-GB" dirty="0" smtClean="0"/>
              <a:t> </a:t>
            </a:r>
            <a:r>
              <a:rPr lang="en-GB" b="1" dirty="0" smtClean="0"/>
              <a:t> The second meta-axiom of neoclassical economics: methodological instrumentalism</a:t>
            </a:r>
          </a:p>
          <a:p>
            <a:endParaRPr lang="en-GB" b="1" dirty="0" smtClean="0"/>
          </a:p>
          <a:p>
            <a:r>
              <a:rPr lang="en-GB" b="1" dirty="0" smtClean="0"/>
              <a:t>The third meta-axiom of neoclassical economics: methodological equilibration</a:t>
            </a:r>
            <a:endParaRPr lang="en-GB" dirty="0" smtClean="0"/>
          </a:p>
          <a:p>
            <a:endParaRPr lang="en-GB" dirty="0" smtClean="0"/>
          </a:p>
          <a:p>
            <a:r>
              <a:rPr lang="en-US" dirty="0" smtClean="0"/>
              <a:t>Source: Arnsperger, Christian and Varoufakis, Yanis, “What is Neoclassical Economics?”, Post-autistic Economics Review  Issue 38, July 2009</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Methodological Individualism</a:t>
            </a:r>
            <a:endParaRPr lang="en-US" dirty="0"/>
          </a:p>
        </p:txBody>
      </p:sp>
      <p:sp>
        <p:nvSpPr>
          <p:cNvPr id="3" name="Content Placeholder 2"/>
          <p:cNvSpPr>
            <a:spLocks noGrp="1"/>
          </p:cNvSpPr>
          <p:nvPr>
            <p:ph sz="quarter" idx="1"/>
          </p:nvPr>
        </p:nvSpPr>
        <p:spPr/>
        <p:txBody>
          <a:bodyPr/>
          <a:lstStyle/>
          <a:p>
            <a:r>
              <a:rPr lang="en-US" dirty="0" smtClean="0"/>
              <a:t>Individual  (buyer, seller, owner) is the focus of all analysis;</a:t>
            </a:r>
          </a:p>
          <a:p>
            <a:r>
              <a:rPr lang="en-US" dirty="0" smtClean="0"/>
              <a:t>Whole (Macro) = Sum of its parts; Micro </a:t>
            </a:r>
            <a:r>
              <a:rPr lang="en-US" dirty="0" smtClean="0">
                <a:sym typeface="Wingdings" pitchFamily="2" charset="2"/>
              </a:rPr>
              <a:t> Macro;</a:t>
            </a:r>
          </a:p>
          <a:p>
            <a:r>
              <a:rPr lang="en-US" dirty="0" smtClean="0">
                <a:sym typeface="Wingdings" pitchFamily="2" charset="2"/>
              </a:rPr>
              <a:t>Strict Separation of Structure from Agency: Micro  Macro but no concept of Macro  Micro;</a:t>
            </a:r>
          </a:p>
          <a:p>
            <a:r>
              <a:rPr lang="en-US" dirty="0" smtClean="0">
                <a:sym typeface="Wingdings" pitchFamily="2" charset="2"/>
              </a:rPr>
              <a:t>Form of “methodological reductionism” or the notion that all large entities may be explained by reference to smaller ones;</a:t>
            </a:r>
          </a:p>
          <a:p>
            <a:r>
              <a:rPr lang="en-US" dirty="0" smtClean="0">
                <a:sym typeface="Wingdings" pitchFamily="2" charset="2"/>
              </a:rPr>
              <a:t>No place for social class, race, ethnicity, gender, history, state of  society or type of system in decision making;</a:t>
            </a:r>
          </a:p>
          <a:p>
            <a:r>
              <a:rPr lang="en-US" dirty="0" smtClean="0">
                <a:sym typeface="Wingdings" pitchFamily="2" charset="2"/>
              </a:rPr>
              <a:t>Collective action is simple aggregation of  actions of “rational” utility-maximizing individuals.</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Methodological Instrumentalism</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All human behavior is preference driven with all preferences reduced to ultimate goals of utility maximization and minimization of pain, costs, uncertainty and risk;</a:t>
            </a:r>
          </a:p>
          <a:p>
            <a:r>
              <a:rPr lang="en-US" dirty="0" smtClean="0"/>
              <a:t>Homo Oeconomicus Model (Evolving)</a:t>
            </a:r>
          </a:p>
          <a:p>
            <a:pPr>
              <a:buNone/>
            </a:pPr>
            <a:r>
              <a:rPr lang="en-US" dirty="0" smtClean="0"/>
              <a:t>    a) Perfectly Rational to Bounded Rational</a:t>
            </a:r>
          </a:p>
          <a:p>
            <a:pPr>
              <a:buNone/>
            </a:pPr>
            <a:r>
              <a:rPr lang="en-US" dirty="0" smtClean="0"/>
              <a:t>    b) Maximizer now Satisficer of  Total Utility and Profits; calculates on the margin to maximize in Toto</a:t>
            </a:r>
          </a:p>
          <a:p>
            <a:pPr>
              <a:buNone/>
            </a:pPr>
            <a:r>
              <a:rPr lang="en-US" dirty="0" smtClean="0"/>
              <a:t>    c) Preferences: given Exogenous; now adaptive Endogenous              </a:t>
            </a:r>
          </a:p>
          <a:p>
            <a:pPr>
              <a:buNone/>
            </a:pPr>
            <a:r>
              <a:rPr lang="en-US" dirty="0" smtClean="0"/>
              <a:t>    d) Egoistic or Self-interested and competitive Individual</a:t>
            </a:r>
          </a:p>
          <a:p>
            <a:pPr>
              <a:buNone/>
            </a:pPr>
            <a:r>
              <a:rPr lang="en-US" dirty="0" smtClean="0"/>
              <a:t>    e) Preferences independent of influence of others or contexts now, via Game Theory, allows adaptation to past outcomes and context.</a:t>
            </a:r>
          </a:p>
          <a:p>
            <a:pPr>
              <a:buNone/>
            </a:pPr>
            <a:r>
              <a:rPr lang="en-US" dirty="0" smtClean="0"/>
              <a:t>    f) From perfectly informed on all information necessary for rational choice to asymmetric information</a:t>
            </a:r>
          </a:p>
          <a:p>
            <a:pPr>
              <a:buNone/>
            </a:pPr>
            <a:r>
              <a:rPr lang="en-US" dirty="0" smtClean="0"/>
              <a:t>    g) from pure competition to imperfect competition</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Methodological Equilibration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Axiomatic imposition of equilibrium as focus of analysis</a:t>
            </a:r>
          </a:p>
          <a:p>
            <a:r>
              <a:rPr lang="en-US" dirty="0" smtClean="0"/>
              <a:t>Questions about how, how likely equilibrium could occur in the real world never dealt with. Equilibrium merely and summarily asserted as neoclassical theory cannot demonstrate how some equilibrium could/would naturally occur out of competitive interactions of the instrumentally rational choices of “economic agents”.</a:t>
            </a:r>
          </a:p>
          <a:p>
            <a:r>
              <a:rPr lang="en-US" dirty="0" smtClean="0"/>
              <a:t>Economy can be analytically detached and analyzed independent of the other dimensions of society (pure Economics instead of Political Economy)</a:t>
            </a:r>
          </a:p>
          <a:p>
            <a:r>
              <a:rPr lang="en-US" dirty="0" smtClean="0"/>
              <a:t>Economy as a Morphostatic and not Morphogenetic system.</a:t>
            </a:r>
          </a:p>
          <a:p>
            <a:r>
              <a:rPr lang="en-US" dirty="0" smtClean="0"/>
              <a:t>Equilibrium focus has rhetorical intention. (Who goes to the psychiatrist looking for more disequilibrium in their lives?)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wo Major Types of Cybernetic Systems, Stable-Equilibriating System / Unstable, Dis-Equilibrium System"/>
          <p:cNvPicPr>
            <a:picLocks noGrp="1"/>
          </p:cNvPicPr>
          <p:nvPr>
            <p:ph sz="quarter" idx="1"/>
          </p:nvPr>
        </p:nvPicPr>
        <p:blipFill>
          <a:blip r:embed="rId2" cstate="print"/>
          <a:srcRect/>
          <a:stretch>
            <a:fillRect/>
          </a:stretch>
        </p:blipFill>
        <p:spPr bwMode="auto">
          <a:xfrm>
            <a:off x="2260600" y="1828800"/>
            <a:ext cx="5080000" cy="3810000"/>
          </a:xfrm>
          <a:prstGeom prst="rect">
            <a:avLst/>
          </a:prstGeom>
          <a:noFill/>
          <a:ln w="9525">
            <a:noFill/>
            <a:miter lim="800000"/>
            <a:headEnd/>
            <a:tailEnd/>
          </a:ln>
        </p:spPr>
      </p:pic>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(Source Henderson, Hazel, </a:t>
            </a:r>
            <a:r>
              <a:rPr kumimoji="0" lang="en-US" sz="12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hlinkClick r:id="rId3"/>
              </a:rPr>
              <a:t>http://www.hazelhenderson.com/visual.html</a:t>
            </a:r>
            <a:r>
              <a:rPr kumimoji="0" lang="en-US" sz="12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 reprinted under Fair Use Doctrine)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Rhetoric of Neoclassical Economics</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smtClean="0"/>
              <a:t>“However, since 1870, triumphant marginalism has set itself the task of working out an economic science that is ‘pure’, or, more precisely, independent of all other social sciences. This ‘pure’ economic science must necessarily be a historical, since the laws it seeks to discover have to be true whatever the economic and social system may be.  Abandoning the universal outlook of Marxism, breaking down the bridges that the latter had laid between the various branches of social science it its attempt to explain history, neoclassical economics was led to become, first and foremost, an algebra of logical deductions from a certain number of axioms based on a sketchy psychology of ‘eternal man’.” (Samir Amin, </a:t>
            </a:r>
            <a:r>
              <a:rPr lang="en-US" u="sng" dirty="0" smtClean="0"/>
              <a:t>Accumulation on a World Scale</a:t>
            </a:r>
            <a:r>
              <a:rPr lang="en-US" dirty="0" smtClean="0"/>
              <a:t>,  p. 5)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How is Neoclassical Economics Used    </a:t>
            </a:r>
            <a:br>
              <a:rPr lang="en-US" dirty="0" smtClean="0"/>
            </a:br>
            <a:r>
              <a:rPr lang="en-US" dirty="0" smtClean="0"/>
              <a:t>        in Service to Imperialism?</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Analysis free of history, class, race, ethnicity, gender, and power (the real world)</a:t>
            </a:r>
          </a:p>
          <a:p>
            <a:pPr algn="just"/>
            <a:r>
              <a:rPr lang="en-US" dirty="0" smtClean="0"/>
              <a:t>Focus on human’s relations with things (Scarcity v Wants) and not on human relations among themselves in the course of producing and distributing means of subsistence</a:t>
            </a:r>
          </a:p>
          <a:p>
            <a:pPr algn="just"/>
            <a:r>
              <a:rPr lang="en-US" dirty="0" smtClean="0"/>
              <a:t>Focus on mythical equilibrium in a system doomed to chronic disequilibrium, crises and eventual implosion</a:t>
            </a:r>
          </a:p>
          <a:p>
            <a:pPr algn="just"/>
            <a:r>
              <a:rPr lang="en-US" dirty="0" smtClean="0"/>
              <a:t>All exchanges assumed by Neoclassicals and Neoliberals to be voluntary and mutually beneficial otherwise would not have occurred; whereas imperialism is all about unequal and involuntary exchanges and outright plunder—all assumed away a-priori</a:t>
            </a:r>
          </a:p>
          <a:p>
            <a:pPr algn="just"/>
            <a:r>
              <a:rPr lang="en-US" dirty="0" smtClean="0"/>
              <a:t>Ideology of universal harmonies based on mere tautologies with real world forms of exploitation defined or assumed away.</a:t>
            </a:r>
          </a:p>
          <a:p>
            <a:pPr algn="just"/>
            <a:r>
              <a:rPr lang="en-US" dirty="0" smtClean="0"/>
              <a:t>Hypothetico-deductivist; anti-empirical</a:t>
            </a:r>
          </a:p>
          <a:p>
            <a:pPr algn="just"/>
            <a:r>
              <a:rPr lang="en-US" dirty="0" smtClean="0"/>
              <a:t>Bad career move for economists who reject it; Dominant Paradigm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A Poem Capturing the Essence of Neoclassical Economics, Neo-liberalism and  Imperialism </a:t>
            </a:r>
            <a:endParaRPr lang="en-US" sz="3200"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Those who take the meat from the table,</a:t>
            </a:r>
          </a:p>
          <a:p>
            <a:pPr>
              <a:buNone/>
            </a:pPr>
            <a:r>
              <a:rPr lang="en-US" dirty="0" smtClean="0"/>
              <a:t>                     teach contentment.</a:t>
            </a:r>
          </a:p>
          <a:p>
            <a:pPr>
              <a:buNone/>
            </a:pPr>
            <a:r>
              <a:rPr lang="en-US" dirty="0"/>
              <a:t> </a:t>
            </a:r>
            <a:r>
              <a:rPr lang="en-US" dirty="0" smtClean="0"/>
              <a:t>                Those for whom the taxes are destined,</a:t>
            </a:r>
          </a:p>
          <a:p>
            <a:pPr>
              <a:buNone/>
            </a:pPr>
            <a:r>
              <a:rPr lang="en-US" dirty="0"/>
              <a:t> </a:t>
            </a:r>
            <a:r>
              <a:rPr lang="en-US" dirty="0" smtClean="0"/>
              <a:t>                   demand sacrifice.</a:t>
            </a:r>
          </a:p>
          <a:p>
            <a:pPr>
              <a:buNone/>
            </a:pPr>
            <a:r>
              <a:rPr lang="en-US" dirty="0"/>
              <a:t> </a:t>
            </a:r>
            <a:r>
              <a:rPr lang="en-US" dirty="0" smtClean="0"/>
              <a:t>                Those who eat their fill, speak to the hungry,</a:t>
            </a:r>
          </a:p>
          <a:p>
            <a:pPr>
              <a:buNone/>
            </a:pPr>
            <a:r>
              <a:rPr lang="en-US" dirty="0"/>
              <a:t> </a:t>
            </a:r>
            <a:r>
              <a:rPr lang="en-US" dirty="0" smtClean="0"/>
              <a:t>                   of wonderful times to come.</a:t>
            </a:r>
          </a:p>
          <a:p>
            <a:pPr>
              <a:buNone/>
            </a:pPr>
            <a:r>
              <a:rPr lang="en-US" dirty="0"/>
              <a:t> </a:t>
            </a:r>
            <a:r>
              <a:rPr lang="en-US" dirty="0" smtClean="0"/>
              <a:t>                Those who lead the country into the abyss,</a:t>
            </a:r>
          </a:p>
          <a:p>
            <a:pPr>
              <a:buNone/>
            </a:pPr>
            <a:r>
              <a:rPr lang="en-US" dirty="0"/>
              <a:t> </a:t>
            </a:r>
            <a:r>
              <a:rPr lang="en-US" dirty="0" smtClean="0"/>
              <a:t>                    call ruling too difficult,</a:t>
            </a:r>
          </a:p>
          <a:p>
            <a:pPr>
              <a:buNone/>
            </a:pPr>
            <a:r>
              <a:rPr lang="en-US" dirty="0"/>
              <a:t> </a:t>
            </a:r>
            <a:r>
              <a:rPr lang="en-US" dirty="0" smtClean="0"/>
              <a:t>                for ordinary folk.</a:t>
            </a:r>
          </a:p>
          <a:p>
            <a:pPr>
              <a:buNone/>
            </a:pPr>
            <a:r>
              <a:rPr lang="en-US" dirty="0"/>
              <a:t> </a:t>
            </a:r>
            <a:r>
              <a:rPr lang="en-US" dirty="0" smtClean="0"/>
              <a:t>    </a:t>
            </a:r>
          </a:p>
          <a:p>
            <a:pPr>
              <a:buNone/>
            </a:pPr>
            <a:r>
              <a:rPr lang="en-US" dirty="0"/>
              <a:t> </a:t>
            </a:r>
            <a:r>
              <a:rPr lang="en-US" dirty="0" smtClean="0"/>
              <a:t>                                   (Bertolt Brecht)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Early 20th Century Imperialism: </a:t>
            </a:r>
            <a:br>
              <a:rPr lang="en-US" dirty="0" smtClean="0"/>
            </a:br>
            <a:r>
              <a:rPr lang="en-US" dirty="0" smtClean="0"/>
              <a:t>             “Gunboat Diplomacy”</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"I spent 33 years and four months in active military service and during that period I spent most of my time as a high class muscle man for Big Business, for Wall Street and the bankers. In short, I was a racketeer, a gangster for capitalism. I helped make Mexico and especially Tampico safe for American oil interests in 1914. I helped make Haiti and Cuba a decent place for the National City Bank boys to collect revenues in. I helped in the raping of half a dozen Central American republics for the benefit of Wall Street. I helped purify Nicaragua for the International Banking House of Brown Brothers in 1902-1912. I brought light to the Dominican Republic for the American sugar interests in 1916. I helped make Honduras right for the American fruit companies in 1903. In China in 1927 I helped see to it that Standard Oil went on its way unmolested. Looking back on it, I might have given Al Capone a few hints. The best he could do was to operate his racket in three districts. I operated on three continents."[28]“</a:t>
            </a:r>
          </a:p>
          <a:p>
            <a:r>
              <a:rPr lang="en-US" dirty="0" smtClean="0"/>
              <a:t>(Major General Smedley Darlington Butler, USMC, three-times nominated, twice awarded, the Medal of Honor. Single-handedly infiltrated and exposed a plot by big capitalists to overthrow President Roosevelt in 1934 and set up a fascist dictatorship in America)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Latter 20</a:t>
            </a:r>
            <a:r>
              <a:rPr lang="en-US" baseline="30000" dirty="0" smtClean="0"/>
              <a:t>th</a:t>
            </a:r>
            <a:r>
              <a:rPr lang="en-US" dirty="0" smtClean="0"/>
              <a:t> Century Imperialism:</a:t>
            </a:r>
            <a:br>
              <a:rPr lang="en-US" dirty="0" smtClean="0"/>
            </a:br>
            <a:r>
              <a:rPr lang="en-US" dirty="0" smtClean="0"/>
              <a:t>      Social Systems Engineering</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"I don’ t see why we need to stand by and watch a country go communist due to the irresponsibility of its own people. The issues are much too important for the Chilean voters to be left to decide for themselves." (Henry Kissinger); </a:t>
            </a:r>
            <a:br>
              <a:rPr lang="en-US" dirty="0" smtClean="0"/>
            </a:br>
            <a:endParaRPr lang="en-US" dirty="0" smtClean="0"/>
          </a:p>
          <a:p>
            <a:r>
              <a:rPr lang="en-US" dirty="0" smtClean="0"/>
              <a:t>"Not a nut or bolt shall reach Chile under Allende. Once Allende comes to power we shall do all within our power to condemn Chile and all Chileans to utmost deprivation and poverty." (Edward M. Korry, U.S. Ambassador to Chile, upon hearing of Allende"s election) </a:t>
            </a:r>
          </a:p>
          <a:p>
            <a:endParaRPr lang="en-US" dirty="0" smtClean="0"/>
          </a:p>
          <a:p>
            <a:r>
              <a:rPr lang="en-US" dirty="0" smtClean="0"/>
              <a:t>"Make the economy scream [in Chile to] prevent Allende from coming to power or to unseat him" (Richard Nixon, orders to CIA director Richard Helms on September 15, 1970)</a:t>
            </a:r>
            <a:br>
              <a:rPr lang="en-US" dirty="0" smtClean="0"/>
            </a:br>
            <a:endParaRPr lang="en-US" dirty="0" smtClean="0"/>
          </a:p>
          <a:p>
            <a:r>
              <a:rPr lang="en-US" dirty="0" smtClean="0"/>
              <a:t>"It is firm and continuing policy that Allende be overthrown by a coup. It would be much preferable to have this transpire prior to 24 October but efforts in this regard will continue vigorously beyond this date. We are to continue to generate maximum pressure toward this end, utilizing every appropriate resource. It is imperative that these actions be implemented clandestinely and securely so that the USG and American hand be well hidden..." (A communiqué to the CIA base in Chile, issued on October 16, 1970.)</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Interview of Zbigniew Brzezinski</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                    National Security Adviser in the Carter Administration</a:t>
            </a:r>
            <a:br>
              <a:rPr lang="en-US" dirty="0" smtClean="0"/>
            </a:br>
            <a:r>
              <a:rPr lang="en-US" dirty="0" smtClean="0"/>
              <a:t/>
            </a:r>
            <a:br>
              <a:rPr lang="en-US" dirty="0" smtClean="0"/>
            </a:br>
            <a:r>
              <a:rPr lang="en-US" dirty="0" smtClean="0"/>
              <a:t/>
            </a:r>
            <a:br>
              <a:rPr lang="en-US" dirty="0" smtClean="0"/>
            </a:br>
            <a:r>
              <a:rPr lang="en-US" dirty="0" smtClean="0"/>
              <a:t>Q: The former director of the CIA, Robert Gates, stated in his memoirs ["From the Shadows"], that American intelligence services began to aid the Mujahedeen in Afghanistan 6 months before the Soviet intervention. In this period you were the national security adviser to President Carter. You therefore played a role in this affair. Is that correct?</a:t>
            </a:r>
            <a:br>
              <a:rPr lang="en-US" dirty="0" smtClean="0"/>
            </a:br>
            <a:r>
              <a:rPr lang="en-US" dirty="0" smtClean="0"/>
              <a:t/>
            </a:r>
            <a:br>
              <a:rPr lang="en-US" dirty="0" smtClean="0"/>
            </a:br>
            <a:r>
              <a:rPr lang="en-US" dirty="0" smtClean="0"/>
              <a:t>Brzezinski: Yes. According to the official version of history, CIA aid to the Mujahedeen began during 1980, that is to say, after the Soviet army invaded Afghanistan, 24 Dec 1979. But the reality, secretly guarded until now, is completely otherwise: Indeed, it was July 3, 1979 that President Carter signed the first directive for secret aid to the opponents of the pro-Soviet regime in Kabul. And that very day, I wrote a note to the president in which I explained to him that in my opinion this aid was going to induce a Soviet military intervention.</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Brzezinski Continued</a:t>
            </a:r>
            <a:endParaRPr lang="en-US" dirty="0"/>
          </a:p>
        </p:txBody>
      </p:sp>
      <p:sp>
        <p:nvSpPr>
          <p:cNvPr id="3" name="Content Placeholder 2"/>
          <p:cNvSpPr>
            <a:spLocks noGrp="1"/>
          </p:cNvSpPr>
          <p:nvPr>
            <p:ph sz="quarter" idx="1"/>
          </p:nvPr>
        </p:nvSpPr>
        <p:spPr/>
        <p:txBody>
          <a:bodyPr>
            <a:normAutofit fontScale="62500" lnSpcReduction="20000"/>
          </a:bodyPr>
          <a:lstStyle/>
          <a:p>
            <a:endParaRPr lang="en-US" dirty="0" smtClean="0"/>
          </a:p>
          <a:p>
            <a:r>
              <a:rPr lang="en-US" dirty="0" smtClean="0"/>
              <a:t>Q: Despite this risk, you were an advocate of this covert action. But perhaps you yourself desired this Soviet entry into war and looked to provoke it?</a:t>
            </a:r>
            <a:br>
              <a:rPr lang="en-US" dirty="0" smtClean="0"/>
            </a:br>
            <a:r>
              <a:rPr lang="en-US" dirty="0" smtClean="0"/>
              <a:t/>
            </a:r>
            <a:br>
              <a:rPr lang="en-US" dirty="0" smtClean="0"/>
            </a:br>
            <a:r>
              <a:rPr lang="en-US" dirty="0" smtClean="0"/>
              <a:t>B: It isn't quite that. We didn't push the Russians to intervene, but we knowingly increased the probability that they would.</a:t>
            </a:r>
            <a:br>
              <a:rPr lang="en-US" dirty="0" smtClean="0"/>
            </a:br>
            <a:r>
              <a:rPr lang="en-US" dirty="0" smtClean="0"/>
              <a:t/>
            </a:r>
            <a:br>
              <a:rPr lang="en-US" dirty="0" smtClean="0"/>
            </a:br>
            <a:r>
              <a:rPr lang="en-US" dirty="0" smtClean="0"/>
              <a:t>Q: When the Soviets justified their intervention by asserting that they intended to fight against a secret involvement of the United States in Afghanistan, people didn't believe them. However, there was a basis of truth. You don't regret anything today?</a:t>
            </a:r>
            <a:br>
              <a:rPr lang="en-US" dirty="0" smtClean="0"/>
            </a:br>
            <a:r>
              <a:rPr lang="en-US" dirty="0" smtClean="0"/>
              <a:t/>
            </a:r>
            <a:br>
              <a:rPr lang="en-US" dirty="0" smtClean="0"/>
            </a:br>
            <a:r>
              <a:rPr lang="en-US" dirty="0" smtClean="0"/>
              <a:t>B: Regret what? That secret operation was an excellent idea. It had the effect of drawing the Russians into the Afghan trap and you want me to regret it? The day that the Soviets officially crossed the border, I wrote to President Carter: We now have the opportunity of giving to the USSR its Vietnam war. Indeed, for almost 10 years, Moscow had to carry on a war unsupportable by the government, a conflict that brought about the demoralization and finally the breakup of the Soviet empire.</a:t>
            </a:r>
            <a:br>
              <a:rPr lang="en-US" dirty="0" smtClean="0"/>
            </a:br>
            <a:r>
              <a:rPr lang="en-US" dirty="0" smtClean="0"/>
              <a:t/>
            </a:r>
            <a:br>
              <a:rPr lang="en-US" dirty="0" smtClean="0"/>
            </a:br>
            <a:r>
              <a:rPr lang="en-US" dirty="0" smtClean="0"/>
              <a:t>Q: And neither do you regret having supported the Islamic [intégrisme], having given arms and advice to future terrorists?</a:t>
            </a:r>
            <a:br>
              <a:rPr lang="en-US" dirty="0" smtClean="0"/>
            </a:br>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Brzezinski Continued</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B: What is most important to the history of the world? The Taliban or the collapse of the Soviet empire? Some stirred-up Moslems or the liberation of Central Europe and the end of the cold war?</a:t>
            </a:r>
            <a:br>
              <a:rPr lang="en-US" dirty="0" smtClean="0"/>
            </a:br>
            <a:r>
              <a:rPr lang="en-US" dirty="0" smtClean="0"/>
              <a:t/>
            </a:r>
            <a:br>
              <a:rPr lang="en-US" dirty="0" smtClean="0"/>
            </a:br>
            <a:r>
              <a:rPr lang="en-US" dirty="0" smtClean="0"/>
              <a:t>Q: Some stirred-up Moslems? But it has been said and repeated: Islamic fundamentalism represents a world menace today.</a:t>
            </a:r>
            <a:br>
              <a:rPr lang="en-US" dirty="0" smtClean="0"/>
            </a:br>
            <a:r>
              <a:rPr lang="en-US" dirty="0" smtClean="0"/>
              <a:t/>
            </a:r>
            <a:br>
              <a:rPr lang="en-US" dirty="0" smtClean="0"/>
            </a:br>
            <a:r>
              <a:rPr lang="en-US" dirty="0" smtClean="0"/>
              <a:t/>
            </a:r>
            <a:br>
              <a:rPr lang="en-US" dirty="0" smtClean="0"/>
            </a:br>
            <a:r>
              <a:rPr lang="en-US" dirty="0" smtClean="0"/>
              <a:t>B: Nonsense! It is said that the West had a global policy in regard to Islam. That is stupid. There isn't a global Islam. Look at Islam in a rational manner and without demagoguery or emotion. It is the leading religion of the world with 1.5 billion followers. But what is there in common among Saudi Arabian fundamentalism, moderate Morocco, Pakistan militarism, Egyptian pro-Western or Central Asian secularism? Nothing more than what unites the Christian countries.</a:t>
            </a:r>
            <a:br>
              <a:rPr lang="en-US" dirty="0" smtClean="0"/>
            </a:br>
            <a:r>
              <a:rPr lang="en-US" dirty="0" smtClean="0"/>
              <a:t/>
            </a:r>
            <a:br>
              <a:rPr lang="en-US" dirty="0" smtClean="0"/>
            </a:br>
            <a:r>
              <a:rPr lang="en-US" dirty="0" smtClean="0"/>
              <a:t>[This interview was published in French in Le Nouvel Observateur (France), Jan 15-21, 1998, but it is believed not included in the edition sent to the United States. Translation from original French by Bill Blum, author of "Killing Hope: US Military and CIA Interventions Since World War II" and "Rogue State: A Guide to the World's Only Superpower".]</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21</a:t>
            </a:r>
            <a:r>
              <a:rPr lang="en-US" baseline="30000" dirty="0" smtClean="0"/>
              <a:t>st</a:t>
            </a:r>
            <a:r>
              <a:rPr lang="en-US" dirty="0" smtClean="0"/>
              <a:t> Century Imperialism?</a:t>
            </a:r>
            <a:endParaRPr lang="en-US" dirty="0"/>
          </a:p>
        </p:txBody>
      </p:sp>
      <p:sp>
        <p:nvSpPr>
          <p:cNvPr id="3" name="Content Placeholder 2"/>
          <p:cNvSpPr>
            <a:spLocks noGrp="1"/>
          </p:cNvSpPr>
          <p:nvPr>
            <p:ph sz="quarter" idx="1"/>
          </p:nvPr>
        </p:nvSpPr>
        <p:spPr/>
        <p:txBody>
          <a:bodyPr/>
          <a:lstStyle/>
          <a:p>
            <a:pPr algn="just"/>
            <a:r>
              <a:rPr lang="en-US" dirty="0" smtClean="0"/>
              <a:t>"When all the intelligence was sorted, weighed and analyzed, Tenet and Pavit agreed there were three major threats to American national security. One was Osama bin Laden and his al Qaeda terrorist network...A second major threat was the increasing proliferation of weapons of mass destruction...Third was the rise of China, especially its military, but that problem was 5 to 15 or more years away.”(</a:t>
            </a:r>
            <a:r>
              <a:rPr lang="en-US" u="sng" dirty="0" smtClean="0"/>
              <a:t>Plan of Attack</a:t>
            </a:r>
            <a:r>
              <a:rPr lang="en-US" dirty="0" smtClean="0"/>
              <a:t> by Bob Woodward, p.12)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Allegory About Neoliberalism  and    How and For Whom it Really Works</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 Imagine a race between two runners. Imagine that Runner A is held back while Runner B is advanced 80% of the way around the track toward the finish. Now imagine that Runner A is suddenly released to run the race, with no reference to having been held back or why,  and, only when Runner B is only 20% away from the finish of the race, is Runner A then turned loose to “compete” in the race. Suppose Runner A is even told by Neoclassical theoreticians that if he does not win the race, that he is now totally “free” to run, this will be taken as “evidence” of Runner A’s own inferiority, laziness and lack of fitness to run the race.” And suppose further that the rules of the race only apply to Runner A while the “referees” of the race are in the employ of and/or related to  Runner B.</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Now Extend The Previous Allegory</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Suppose the winner of the previous race (any question who that will be?) starts out in Race II at a position 90% ahead of the start line or 10% from the finish line while the loser of the previous race, Runner A, starts at the start line or say even 10% ahead of the previous start line, and each is told again, that he or she has an “equal opportunity” to run the race. Any question who will win race 2?  </a:t>
            </a:r>
          </a:p>
          <a:p>
            <a:pPr algn="just">
              <a:buNone/>
            </a:pPr>
            <a:endParaRPr lang="en-US" dirty="0" smtClean="0"/>
          </a:p>
          <a:p>
            <a:pPr algn="just"/>
            <a:r>
              <a:rPr lang="en-US" dirty="0" smtClean="0"/>
              <a:t>Now imagine that this race has life and death consequences on many innocents and even the fate of the planet hangs on it.</a:t>
            </a:r>
          </a:p>
          <a:p>
            <a:endParaRPr lang="en-US" dirty="0" smtClean="0"/>
          </a:p>
          <a:p>
            <a:pPr algn="just"/>
            <a:r>
              <a:rPr lang="en-US" dirty="0" smtClean="0"/>
              <a:t>Inequalities, are self-reinforcing and self-reproducing especially in market-based systems, where access to political power, information, specialized technologies, patents, copyrights, guanxi etc are all commodities  for sale to some and denied to others who either lack purchasing power and/or are subject to embargos.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Pillars of Neoliberalism  &amp; Imperialism </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b="1" i="1" dirty="0" smtClean="0"/>
              <a:t>Fiscal Policy discipline:</a:t>
            </a:r>
          </a:p>
          <a:p>
            <a:pPr lvl="0">
              <a:buNone/>
            </a:pPr>
            <a:r>
              <a:rPr lang="en-US" dirty="0" smtClean="0"/>
              <a:t>    a) Slashing Social Programs and Safety Nets for the Poor (increase labor-power market surpluses puts downward pressure on real wages while increasing productivity)</a:t>
            </a:r>
          </a:p>
          <a:p>
            <a:pPr lvl="0">
              <a:buNone/>
            </a:pPr>
            <a:r>
              <a:rPr lang="en-US" dirty="0" smtClean="0"/>
              <a:t>    b) Government expenditures to socialize costs and risks of foreign enterprises whose profits remain privatized, centralized,  concentrated, and transferred out.</a:t>
            </a:r>
          </a:p>
          <a:p>
            <a:pPr lvl="0">
              <a:buNone/>
            </a:pPr>
            <a:r>
              <a:rPr lang="en-US" dirty="0" smtClean="0"/>
              <a:t>    c) Priority on export and other earnings on foreign debt repayment and debt rescheduling;</a:t>
            </a:r>
          </a:p>
          <a:p>
            <a:pPr lvl="0">
              <a:buNone/>
            </a:pPr>
            <a:r>
              <a:rPr lang="en-US" dirty="0" smtClean="0"/>
              <a:t>    d) demand-pull inflation mitigation seen as top priority over reduction of unemployment;</a:t>
            </a:r>
          </a:p>
          <a:p>
            <a:pPr lvl="0">
              <a:buNone/>
            </a:pPr>
            <a:r>
              <a:rPr lang="en-US" dirty="0" smtClean="0"/>
              <a:t>    e) deficit and debt peonage acts as fiscal straightjacket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b="1" i="1" dirty="0" smtClean="0"/>
              <a:t>Redirection of public spending from subsidies ("especially indiscriminate subsidies") toward broad-based provision of key pro-growth, pro-poor services like primary education, primary health care and infrastructure investment</a:t>
            </a:r>
          </a:p>
          <a:p>
            <a:pPr>
              <a:buNone/>
            </a:pPr>
            <a:endParaRPr lang="en-US" dirty="0" smtClean="0"/>
          </a:p>
          <a:p>
            <a:pPr marL="514350" indent="-514350">
              <a:buAutoNum type="alphaLcParenR"/>
            </a:pPr>
            <a:r>
              <a:rPr lang="en-US" dirty="0" smtClean="0"/>
              <a:t>Particular focus on development (uneven and unbalanced) of infrastructure in service to foreign capital (plant to port)</a:t>
            </a:r>
          </a:p>
          <a:p>
            <a:pPr marL="514350" indent="-514350">
              <a:buAutoNum type="alphaLcParenR"/>
            </a:pPr>
            <a:endParaRPr lang="en-US" dirty="0" smtClean="0"/>
          </a:p>
          <a:p>
            <a:pPr marL="514350" indent="-514350">
              <a:buAutoNum type="alphaLcParenR"/>
            </a:pPr>
            <a:r>
              <a:rPr lang="en-US" dirty="0" smtClean="0"/>
              <a:t>Draconian Cuts in Social Safety Net Expenditures</a:t>
            </a:r>
          </a:p>
          <a:p>
            <a:pPr marL="514350" indent="-514350">
              <a:buAutoNum type="alphaLcParenR"/>
            </a:pPr>
            <a:endParaRPr lang="en-US" dirty="0" smtClean="0"/>
          </a:p>
          <a:p>
            <a:pPr marL="514350" indent="-514350">
              <a:buAutoNum type="alphaLcParenR"/>
            </a:pPr>
            <a:r>
              <a:rPr lang="en-US" dirty="0" smtClean="0"/>
              <a:t>Development of Economic Zones or Enclaves oriented toward metropolitan economies and creation of derivative demand for imports of high-tech and high value-added commodities from metropoles and exports of low-tech and low value-added semi-manufactures  or raw materials to the metropoles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Imperialism?</a:t>
            </a:r>
            <a:endParaRPr lang="en-US" dirty="0"/>
          </a:p>
        </p:txBody>
      </p:sp>
      <p:sp>
        <p:nvSpPr>
          <p:cNvPr id="3" name="Content Placeholder 2"/>
          <p:cNvSpPr>
            <a:spLocks noGrp="1"/>
          </p:cNvSpPr>
          <p:nvPr>
            <p:ph sz="quarter" idx="1"/>
          </p:nvPr>
        </p:nvSpPr>
        <p:spPr/>
        <p:txBody>
          <a:bodyPr>
            <a:normAutofit/>
          </a:bodyPr>
          <a:lstStyle/>
          <a:p>
            <a:pPr algn="just"/>
            <a:r>
              <a:rPr lang="en-US" dirty="0" smtClean="0"/>
              <a:t>“If it were necessary to give the briefest possible definition of imperialism we should have to say that </a:t>
            </a:r>
            <a:r>
              <a:rPr lang="en-US" b="1" dirty="0" smtClean="0"/>
              <a:t>imperialism is the monopoly stage of capitalism. </a:t>
            </a:r>
            <a:r>
              <a:rPr lang="en-US" dirty="0" smtClean="0"/>
              <a:t>Such a definition would include what is most important…”</a:t>
            </a:r>
          </a:p>
          <a:p>
            <a:pPr algn="just"/>
            <a:r>
              <a:rPr lang="en-US" dirty="0" smtClean="0"/>
              <a:t>“But very brief definitions, although convenient, for they sum up the main points, are nevertheless inadequate, since we have to deduce from them some especially important features of the phenomenon that has to be defined.” </a:t>
            </a:r>
          </a:p>
          <a:p>
            <a:pPr algn="just">
              <a:buNone/>
            </a:pPr>
            <a:r>
              <a:rPr lang="en-US" dirty="0" smtClean="0"/>
              <a:t>  (V.I. Lenin, Imperialism The Highest Stage of Capitalism”) </a:t>
            </a:r>
          </a:p>
          <a:p>
            <a:pPr algn="just"/>
            <a:endParaRPr lang="en-US" dirty="0" smtClean="0"/>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b="1" i="1" dirty="0" smtClean="0"/>
              <a:t>Tax reform – broadening the tax base and adopting moderate marginal tax rates; </a:t>
            </a:r>
          </a:p>
          <a:p>
            <a:pPr lvl="0">
              <a:buNone/>
            </a:pPr>
            <a:endParaRPr lang="en-US" dirty="0" smtClean="0"/>
          </a:p>
          <a:p>
            <a:pPr marL="514350" lvl="0" indent="-514350">
              <a:buAutoNum type="alphaLcParenR"/>
            </a:pPr>
            <a:r>
              <a:rPr lang="en-US" dirty="0" smtClean="0"/>
              <a:t>Increasing uses of regressive taxes (sales and value-added) and decreased use of progressive taxation in general and marginal tax rates of upper brackets in particular</a:t>
            </a:r>
          </a:p>
          <a:p>
            <a:pPr marL="514350" lvl="0" indent="-514350">
              <a:buAutoNum type="alphaLcParenR"/>
            </a:pPr>
            <a:endParaRPr lang="en-US" dirty="0" smtClean="0"/>
          </a:p>
          <a:p>
            <a:pPr marL="514350" lvl="0" indent="-514350">
              <a:buAutoNum type="alphaLcParenR"/>
            </a:pPr>
            <a:r>
              <a:rPr lang="en-US" dirty="0" smtClean="0"/>
              <a:t>Tax regimes are moderately progressive de jure (on paper) but regressive overall de facto (in fact)</a:t>
            </a:r>
          </a:p>
          <a:p>
            <a:pPr marL="514350" lvl="0" indent="-514350">
              <a:buAutoNum type="alphaLcParenR"/>
            </a:pPr>
            <a:endParaRPr lang="en-US" dirty="0" smtClean="0"/>
          </a:p>
          <a:p>
            <a:pPr marL="514350" lvl="0" indent="-514350">
              <a:buAutoNum type="alphaLcParenR"/>
            </a:pPr>
            <a:r>
              <a:rPr lang="en-US" dirty="0" smtClean="0"/>
              <a:t>Increased use of tax shelters, loopholes, tax code complexity and accelerated depreciation etc for upper income brackets and corporations. (increases demand for foreign consulting and finance capital services and hides regressive nature of tax code)</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47500" lnSpcReduction="20000"/>
          </a:bodyPr>
          <a:lstStyle/>
          <a:p>
            <a:pPr algn="just"/>
            <a:r>
              <a:rPr lang="en-US" sz="3300" dirty="0" smtClean="0"/>
              <a:t>NED and the “Infrastructure of ‘Democracy’ “</a:t>
            </a:r>
          </a:p>
          <a:p>
            <a:pPr algn="just">
              <a:buNone/>
            </a:pPr>
            <a:endParaRPr lang="en-US" sz="3300" dirty="0" smtClean="0"/>
          </a:p>
          <a:p>
            <a:pPr algn="just"/>
            <a:r>
              <a:rPr lang="en-US" sz="3300" b="1" dirty="0" smtClean="0"/>
              <a:t>The National Endowment for Democracy: Revisiting the CIA Connection</a:t>
            </a:r>
            <a:r>
              <a:rPr lang="en-US" sz="3300" dirty="0" smtClean="0"/>
              <a:t> </a:t>
            </a:r>
          </a:p>
          <a:p>
            <a:pPr algn="just"/>
            <a:r>
              <a:rPr lang="en-US" sz="3300" dirty="0" smtClean="0"/>
              <a:t>The National Endowment for Democracy (NED) was established in 1984 with bipartisan support during President Reagan’s administration to “foster the infrastructure of democracy – the system of a free press, unions, political parties, universities” around the world.[8] Considering Reagan’s well documented misunderstanding of what constitutes democratic governance,[9] it is fitting that Allen Weinstein, the NEDs first acting president, observed that in fact “A lot of what we [the NED] do today was done covertly 25 years ago by the CIA”.[10] So for example, it is not surprising that during the 1990 elections in Nicaragua it is has been estimated that “for every dollar of NED or AID funding there were several dollars of CIA funding”.[11] </a:t>
            </a:r>
          </a:p>
          <a:p>
            <a:pPr algn="just"/>
            <a:endParaRPr lang="en-US" sz="3300" dirty="0" smtClean="0"/>
          </a:p>
          <a:p>
            <a:pPr algn="just"/>
            <a:r>
              <a:rPr lang="en-US" sz="3300" dirty="0" smtClean="0"/>
              <a:t>By building upon the pioneering work of liberal philanthropists (like the Ford and Rockefeller Foundations’) – who have a long history of co-opting progressive social movements – it appears that the NED was envisaged by US foreign policy elites to be a more suitable way to provide strategic funding to nongovernmental organizations than via covert CIA funding.[12] Indeed, the NED’s ‘new’ emphasis on overt funding of geostrategically useful groups, as opposed to the covert funding, appears to have leant an aura of respect to the NED’s work, and has enabled them, for the most part, to avoid much critical commentary in the mainstream media. </a:t>
            </a:r>
          </a:p>
          <a:p>
            <a:r>
              <a:rPr lang="en-US" dirty="0" smtClean="0"/>
              <a:t>("Democratic Imperialism": Tibet, China, and the National Endowment for Democracy  by Michael Barker)</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Dispersion of  “Freedoms” De jure </a:t>
            </a:r>
            <a:r>
              <a:rPr lang="en-US" dirty="0" smtClean="0">
                <a:sym typeface="Wingdings" pitchFamily="2" charset="2"/>
              </a:rPr>
              <a:t></a:t>
            </a:r>
            <a:r>
              <a:rPr lang="en-US" dirty="0" smtClean="0"/>
              <a:t> Concentrated  Imperial Power De facto</a:t>
            </a:r>
            <a:endParaRPr lang="en-US" dirty="0"/>
          </a:p>
        </p:txBody>
      </p:sp>
      <p:sp>
        <p:nvSpPr>
          <p:cNvPr id="3" name="Content Placeholder 2"/>
          <p:cNvSpPr>
            <a:spLocks noGrp="1"/>
          </p:cNvSpPr>
          <p:nvPr>
            <p:ph sz="quarter" idx="1"/>
          </p:nvPr>
        </p:nvSpPr>
        <p:spPr/>
        <p:txBody>
          <a:bodyPr/>
          <a:lstStyle/>
          <a:p>
            <a:pPr lvl="0" algn="just"/>
            <a:r>
              <a:rPr lang="en-US" dirty="0" smtClean="0"/>
              <a:t>Siemens, one of the biggest industrialists and “financial kings” in Germany, told the Reichstag on June 7, 1900, that “the one-pound share is the basis of British imperialism”.</a:t>
            </a:r>
            <a:r>
              <a:rPr lang="en-US" u="sng" baseline="30000" dirty="0" smtClean="0">
                <a:hlinkClick r:id="rId2"/>
              </a:rPr>
              <a:t>[5]</a:t>
            </a:r>
            <a:r>
              <a:rPr lang="en-US" dirty="0" smtClean="0"/>
              <a:t> This merchant has a much deeper and more “Marxist” understanding of imperialism than a certain disreputable writer who is held to be one of the founders of Russian Marxism</a:t>
            </a:r>
            <a:r>
              <a:rPr lang="en-US" u="sng" baseline="30000" dirty="0" smtClean="0">
                <a:hlinkClick r:id="rId2"/>
              </a:rPr>
              <a:t>[21]</a:t>
            </a:r>
            <a:r>
              <a:rPr lang="en-US" dirty="0" smtClean="0"/>
              <a:t> and believes that imperialism is a bad habit of a certain nation....” (V.I. Lenin Imperialism The Highest Stage of Capitalism)</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Dispersion  of “Ownership” De jure</a:t>
            </a:r>
            <a:r>
              <a:rPr lang="en-US" dirty="0" smtClean="0">
                <a:sym typeface="Wingdings" pitchFamily="2" charset="2"/>
              </a:rPr>
              <a:t>   </a:t>
            </a:r>
            <a:br>
              <a:rPr lang="en-US" dirty="0" smtClean="0">
                <a:sym typeface="Wingdings" pitchFamily="2" charset="2"/>
              </a:rPr>
            </a:br>
            <a:r>
              <a:rPr lang="en-US" dirty="0" smtClean="0">
                <a:sym typeface="Wingdings" pitchFamily="2" charset="2"/>
              </a:rPr>
              <a:t>   Concentration of Control De facto</a:t>
            </a:r>
            <a:endParaRPr lang="en-US" dirty="0"/>
          </a:p>
        </p:txBody>
      </p:sp>
      <p:sp>
        <p:nvSpPr>
          <p:cNvPr id="3" name="Content Placeholder 2"/>
          <p:cNvSpPr>
            <a:spLocks noGrp="1"/>
          </p:cNvSpPr>
          <p:nvPr>
            <p:ph sz="quarter" idx="1"/>
          </p:nvPr>
        </p:nvSpPr>
        <p:spPr/>
        <p:txBody>
          <a:bodyPr>
            <a:noAutofit/>
          </a:bodyPr>
          <a:lstStyle/>
          <a:p>
            <a:pPr lvl="0"/>
            <a:r>
              <a:rPr lang="en-US" sz="1600" dirty="0" smtClean="0"/>
              <a:t>It is characteristic of capitalism in general that the ownership of capital is separated from the application of capital to production…</a:t>
            </a:r>
          </a:p>
          <a:p>
            <a:pPr lvl="0"/>
            <a:endParaRPr lang="en-US" sz="1400" dirty="0" smtClean="0"/>
          </a:p>
          <a:p>
            <a:pPr lvl="0"/>
            <a:r>
              <a:rPr lang="en-US" sz="1600" dirty="0" smtClean="0"/>
              <a:t>“The head of the concern controls the principal company (literally: the “mother company”); the latter reigns over the subsidiary companies (“daughter companies”) which in their turn control still other subsidiaries (“grandchild companies”), etc. In this way, it is possible with a comparatively small capital to dominate immense spheres of production. Indeed, if holding 50 per cent of the capital is always sufficient to control a company, the head of the concern needs only one million to control eight million in the second subsidiaries. And if this ‘interlocking’ is extended, </a:t>
            </a:r>
            <a:r>
              <a:rPr lang="en-US" sz="1600" u="sng" dirty="0" smtClean="0"/>
              <a:t>it is possible with one million to control sixteen million, thirty-two million, etc.”</a:t>
            </a:r>
            <a:r>
              <a:rPr lang="en-US" sz="1600" u="sng" baseline="30000" dirty="0" smtClean="0">
                <a:hlinkClick r:id="rId2"/>
              </a:rPr>
              <a:t>[3]</a:t>
            </a:r>
            <a:endParaRPr lang="en-US" sz="1600" u="sng" baseline="30000" dirty="0" smtClean="0"/>
          </a:p>
          <a:p>
            <a:pPr lvl="0">
              <a:buNone/>
            </a:pPr>
            <a:r>
              <a:rPr lang="en-US" sz="1600" dirty="0" smtClean="0"/>
              <a:t> </a:t>
            </a:r>
          </a:p>
          <a:p>
            <a:r>
              <a:rPr lang="en-US" sz="1600" dirty="0" smtClean="0"/>
              <a:t>As a matter of fact, experience shows that it is sufficient to own 40 per cent of the shares of a company in order to direct its affairs,</a:t>
            </a:r>
            <a:r>
              <a:rPr lang="en-US" sz="1600" u="sng" baseline="30000" dirty="0" smtClean="0">
                <a:hlinkClick r:id="rId2"/>
              </a:rPr>
              <a:t>[4]</a:t>
            </a:r>
            <a:r>
              <a:rPr lang="en-US" sz="1600" dirty="0" smtClean="0"/>
              <a:t> since in practice a certain number of small, scattered shareholders find it impossible to attend general meetings, etc. The “democratization” of the ownership of shares, from which the bourgeois sophists and opportunist so-called “Social-Democrats” expect (or say that they expect) the “democratization of capital”, the strengthening of the role and significance of small scale production, etc., is, in fact, one of the ways of increasing the power of the financial oligarchy.  (V.I. Lenin Imperialism the Highest Stage of Capitalism)</a:t>
            </a:r>
            <a:endParaRPr lang="en-US"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Stock Dispersion</a:t>
            </a:r>
            <a:r>
              <a:rPr lang="en-US" dirty="0" smtClean="0">
                <a:sym typeface="Wingdings" pitchFamily="2" charset="2"/>
              </a:rPr>
              <a:t>Smaller %s of Total Stocks Needed for Control of Assets </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Pluralism (De jure)</a:t>
            </a:r>
            <a:r>
              <a:rPr lang="en-US" dirty="0" smtClean="0">
                <a:sym typeface="Wingdings" pitchFamily="2" charset="2"/>
              </a:rPr>
              <a:t> + “Vote” Dispersion</a:t>
            </a:r>
            <a:r>
              <a:rPr lang="en-US" dirty="0" smtClean="0"/>
              <a:t> </a:t>
            </a:r>
            <a:r>
              <a:rPr lang="en-US" dirty="0" smtClean="0">
                <a:sym typeface="Wingdings" pitchFamily="2" charset="2"/>
              </a:rPr>
              <a:t>Oligarchy and Plutocracy</a:t>
            </a:r>
            <a:endParaRPr lang="en-US" dirty="0"/>
          </a:p>
        </p:txBody>
      </p:sp>
      <p:sp>
        <p:nvSpPr>
          <p:cNvPr id="3" name="Content Placeholder 2"/>
          <p:cNvSpPr>
            <a:spLocks noGrp="1"/>
          </p:cNvSpPr>
          <p:nvPr>
            <p:ph sz="quarter" idx="1"/>
          </p:nvPr>
        </p:nvSpPr>
        <p:spPr/>
        <p:txBody>
          <a:bodyPr/>
          <a:lstStyle/>
          <a:p>
            <a:pPr algn="just"/>
            <a:r>
              <a:rPr lang="en-US" dirty="0" smtClean="0"/>
              <a:t>As a matter of fact, experience shows that it is sufficient to own 40 per cent of the shares of a company in order to direct its affairs,</a:t>
            </a:r>
            <a:r>
              <a:rPr lang="en-US" u="sng" baseline="30000" dirty="0" smtClean="0">
                <a:hlinkClick r:id="rId2"/>
              </a:rPr>
              <a:t>[4]</a:t>
            </a:r>
            <a:r>
              <a:rPr lang="en-US" dirty="0" smtClean="0"/>
              <a:t> since in practice a certain number of small, scattered shareholders find it impossible to attend general meetings, etc. The “democratization” of the ownership of shares, [“votes”] from which the bourgeois sophists and opportunist so-called “Social-Democrats” expect (or say that they expect) the “democratization of capital”, the strengthening of the role and significance of small scale production, etc., is, in fact, one of the ways of increasing the power of the financial oligarchy.  (V.I. Lenin op cit)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Multiple Political Parties and Voter Cynicism</a:t>
            </a:r>
            <a:r>
              <a:rPr lang="en-US" dirty="0" smtClean="0">
                <a:sym typeface="Wingdings" pitchFamily="2" charset="2"/>
              </a:rPr>
              <a:t>Less not More “Democracy”</a:t>
            </a:r>
            <a:endParaRPr lang="en-US" dirty="0"/>
          </a:p>
        </p:txBody>
      </p:sp>
      <p:sp>
        <p:nvSpPr>
          <p:cNvPr id="3" name="Content Placeholder 2"/>
          <p:cNvSpPr>
            <a:spLocks noGrp="1"/>
          </p:cNvSpPr>
          <p:nvPr>
            <p:ph sz="quarter" idx="1"/>
          </p:nvPr>
        </p:nvSpPr>
        <p:spPr/>
        <p:txBody>
          <a:bodyPr/>
          <a:lstStyle/>
          <a:p>
            <a:pPr algn="just"/>
            <a:r>
              <a:rPr lang="en-US" dirty="0" smtClean="0"/>
              <a:t>Take the U.S. 2000 Presidential Election decided by one vote (buy the U.S. Supreme Court 5-4) with three of the U.S. Justices (Scalia, Thomas and O’Connor) who voted for Bush, in violation of 28 USC 455 which demanded their recusal from the case for clear conflicts of interest which they refused to obey) With 50% of age-eligible potential voters voting,  for two parties that have only nominal differences, and with the winning candidate getting 50% of the votes, that candidate wins with only .50 x .50 or 25% of age-eligible population voting for him or her. With three parties, as with Clinton in 1992, his “mandate” was even less.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b="1" i="1" dirty="0" smtClean="0"/>
              <a:t>Competitive exchange rates;</a:t>
            </a:r>
          </a:p>
          <a:p>
            <a:pPr lvl="0"/>
            <a:endParaRPr lang="en-US" b="1" i="1" dirty="0" smtClean="0"/>
          </a:p>
          <a:p>
            <a:pPr>
              <a:buNone/>
            </a:pPr>
            <a:r>
              <a:rPr lang="en-US" dirty="0" smtClean="0"/>
              <a:t>    a) Translation, we believe in “free markets” when it suits us and administered exchange rates or other prices when that suits us.</a:t>
            </a:r>
          </a:p>
          <a:p>
            <a:pPr>
              <a:buNone/>
            </a:pPr>
            <a:r>
              <a:rPr lang="en-US" dirty="0" smtClean="0"/>
              <a:t>     b) The exchange rate of the U.S. Dollar has always been about the political-hegemonic as well as economic role of the dollar. The U.S. dollar has in many ways been “overvalued” since Bretton Woods 1944.</a:t>
            </a:r>
          </a:p>
          <a:p>
            <a:pPr>
              <a:buNone/>
            </a:pPr>
            <a:r>
              <a:rPr lang="en-US" dirty="0" smtClean="0"/>
              <a:t>     c) falling dollar is supposed to stimulate exports unless loss of general confidence in the dollar causes decreased willingness to demand and hold dollars thus not only dollar meltdown, but lacking dollar reserves, countries decrease demand for U.S. exports and trade deficits rise instead of falling with a falling dollar.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lnSpcReduction="10000"/>
          </a:bodyPr>
          <a:lstStyle/>
          <a:p>
            <a:pPr lvl="0" algn="just">
              <a:buNone/>
            </a:pPr>
            <a:r>
              <a:rPr lang="en-US" dirty="0" smtClean="0"/>
              <a:t>Questions: </a:t>
            </a:r>
            <a:r>
              <a:rPr lang="en-US" b="1" i="1" dirty="0" smtClean="0"/>
              <a:t>Trade liberalization – liberalization of imports, with particular emphasis on elimination of quantitative restrictions (licensing, etc.); any trade protection to be provided by law and relatively uniform tariffs </a:t>
            </a:r>
          </a:p>
          <a:p>
            <a:pPr>
              <a:buNone/>
            </a:pPr>
            <a:endParaRPr lang="en-US" dirty="0" smtClean="0"/>
          </a:p>
          <a:p>
            <a:pPr>
              <a:buNone/>
            </a:pPr>
            <a:r>
              <a:rPr lang="en-US" dirty="0" smtClean="0"/>
              <a:t>  a) How about trade restrictions based on Cold War mentalities and machinations such as dual-use technology embargos, state-sponsored consumer boycotts etc?</a:t>
            </a:r>
          </a:p>
          <a:p>
            <a:pPr>
              <a:buNone/>
            </a:pPr>
            <a:r>
              <a:rPr lang="en-US" dirty="0" smtClean="0"/>
              <a:t>   b) Who writes and [selectively] enforces the laws?       </a:t>
            </a:r>
          </a:p>
          <a:p>
            <a:pPr>
              <a:buNone/>
            </a:pPr>
            <a:r>
              <a:rPr lang="en-US" dirty="0" smtClean="0"/>
              <a:t>   c) How many hidden methods of protectionism are routinely applied?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lnSpcReduction="10000"/>
          </a:bodyPr>
          <a:lstStyle/>
          <a:p>
            <a:pPr lvl="0"/>
            <a:r>
              <a:rPr lang="en-US" b="1" i="1" dirty="0" smtClean="0"/>
              <a:t>Liberalization of inward foreign direct investment; </a:t>
            </a:r>
          </a:p>
          <a:p>
            <a:pPr>
              <a:buNone/>
            </a:pPr>
            <a:r>
              <a:rPr lang="en-US" dirty="0" smtClean="0"/>
              <a:t>Translation: </a:t>
            </a:r>
          </a:p>
          <a:p>
            <a:pPr algn="just">
              <a:buNone/>
            </a:pPr>
            <a:r>
              <a:rPr lang="en-US" dirty="0" smtClean="0"/>
              <a:t>    The U.S and others following neoliberal prescriptions will only reinvest their profits if given a free hand to determine where, when, how much and in what sectors regardless of the implications on overall growth and development imperatives of the nation in which the reinvestment is directed. Not only does this undermine national sovereignty, but it leaves room for all sorts of social systems engineering schemes. This is demanded but not practiced by the U.S. and some of its allies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772400" cy="1143000"/>
          </a:xfrm>
        </p:spPr>
        <p:txBody>
          <a:bodyPr>
            <a:normAutofit/>
          </a:bodyPr>
          <a:lstStyle/>
          <a:p>
            <a:r>
              <a:rPr lang="en-US" dirty="0" smtClean="0"/>
              <a:t>   Defining Features of Imperialism</a:t>
            </a:r>
            <a:endParaRPr lang="en-US" dirty="0"/>
          </a:p>
        </p:txBody>
      </p:sp>
      <p:sp>
        <p:nvSpPr>
          <p:cNvPr id="3" name="Content Placeholder 2"/>
          <p:cNvSpPr>
            <a:spLocks noGrp="1"/>
          </p:cNvSpPr>
          <p:nvPr>
            <p:ph sz="quarter" idx="1"/>
          </p:nvPr>
        </p:nvSpPr>
        <p:spPr/>
        <p:txBody>
          <a:bodyPr>
            <a:normAutofit fontScale="25000" lnSpcReduction="20000"/>
          </a:bodyPr>
          <a:lstStyle/>
          <a:p>
            <a:pPr lvl="0" algn="just"/>
            <a:r>
              <a:rPr lang="en-US" sz="8000" dirty="0" smtClean="0"/>
              <a:t>“And so, without forgetting the conditional and relative value of all definitions in general, which can never embrace all the concatenations of a phenomenon in its full development, we must give a definition of imperialism that will include the following five of its basic features: </a:t>
            </a:r>
          </a:p>
          <a:p>
            <a:pPr lvl="0" algn="just"/>
            <a:endParaRPr lang="en-US" sz="8000" dirty="0" smtClean="0"/>
          </a:p>
          <a:p>
            <a:r>
              <a:rPr lang="en-US" sz="8000" dirty="0" smtClean="0"/>
              <a:t>(1) the concentration of production and capital has developed to such a high stage that it has created monopolies which play a decisive role in economic life; </a:t>
            </a:r>
          </a:p>
          <a:p>
            <a:r>
              <a:rPr lang="en-US" sz="8000" dirty="0" smtClean="0"/>
              <a:t>(2) the merging of bank capital with industrial capital, and the creation, on the basis of this “finance capital”, of a financial oligarchy; </a:t>
            </a:r>
          </a:p>
          <a:p>
            <a:r>
              <a:rPr lang="en-US" sz="8000" dirty="0" smtClean="0"/>
              <a:t>(3) the export of capital as distinguished from the export of commodities acquires exceptional importance; </a:t>
            </a:r>
          </a:p>
          <a:p>
            <a:r>
              <a:rPr lang="en-US" sz="8000" dirty="0" smtClean="0"/>
              <a:t>(4) the formation of international monopolist capitalist associations which share the world among themselves, and </a:t>
            </a:r>
          </a:p>
          <a:p>
            <a:r>
              <a:rPr lang="en-US" sz="8000" dirty="0" smtClean="0"/>
              <a:t>(5) the territorial division of the whole world among the biggest capitalist powers is completed. </a:t>
            </a:r>
          </a:p>
          <a:p>
            <a:pPr>
              <a:buNone/>
            </a:pPr>
            <a:endParaRPr lang="en-US" sz="8000" dirty="0" smtClean="0"/>
          </a:p>
          <a:p>
            <a:pPr>
              <a:buNone/>
            </a:pPr>
            <a:r>
              <a:rPr lang="en-US" sz="8000" dirty="0" smtClean="0"/>
              <a:t>       (V.I. Lenin, “Imperialism The Highest Stage of Capitalism”)   </a:t>
            </a:r>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b="1" i="1" dirty="0" smtClean="0"/>
              <a:t>Privatization of state enterprises; </a:t>
            </a:r>
          </a:p>
          <a:p>
            <a:pPr>
              <a:buNone/>
            </a:pPr>
            <a:r>
              <a:rPr lang="en-US" dirty="0" smtClean="0"/>
              <a:t> Fact: </a:t>
            </a:r>
          </a:p>
          <a:p>
            <a:pPr algn="just">
              <a:buNone/>
            </a:pPr>
            <a:r>
              <a:rPr lang="en-US" dirty="0" smtClean="0"/>
              <a:t>     The history of capitalism everywhere involves the socialization of costs and risks of accumulation of capital (which is not merely adding to capital “stock” but expanded reproduction of the basic  power relations and structures and institutions of capitalism) while the returns of accumulation remain privatized and increasingly concentrated and centralized. </a:t>
            </a:r>
          </a:p>
          <a:p>
            <a:pPr algn="just">
              <a:buNone/>
            </a:pPr>
            <a:r>
              <a:rPr lang="en-US" dirty="0" smtClean="0"/>
              <a:t>    Privatization used to acquire and control social assets cheaply as well as to hollow out the industrial and manufacturing bases of potential competitors. Also enhances roles of foreign finance capital in recapitalization of newly privatized entities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a:bodyPr>
          <a:lstStyle/>
          <a:p>
            <a:pPr lvl="0" algn="just"/>
            <a:r>
              <a:rPr lang="en-US" b="1" i="1" dirty="0" smtClean="0"/>
              <a:t>Deregulation – abolition of regulations that impede market entry or restrict competition, except for those justified on safety, environmental and consumer protection grounds, and prudent oversight of financial institutions; and, </a:t>
            </a:r>
          </a:p>
          <a:p>
            <a:r>
              <a:rPr lang="en-US" dirty="0" smtClean="0"/>
              <a:t>Fact:</a:t>
            </a:r>
          </a:p>
          <a:p>
            <a:r>
              <a:rPr lang="en-US" dirty="0" smtClean="0"/>
              <a:t>No system, socialist or capitalist is sustainable without regulation. The question is the de facto and not de jure nature of regulation and regulation by whom and for whom.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lstStyle/>
          <a:p>
            <a:pPr lvl="0"/>
            <a:r>
              <a:rPr lang="en-US" b="1" i="1" dirty="0" smtClean="0"/>
              <a:t>Legal security for property rights.</a:t>
            </a:r>
            <a:endParaRPr lang="en-US" dirty="0" smtClean="0"/>
          </a:p>
          <a:p>
            <a:pPr algn="just">
              <a:buNone/>
            </a:pPr>
            <a:r>
              <a:rPr lang="en-US" dirty="0" smtClean="0"/>
              <a:t>    a) In the U.S. according to a recent U.S. Supreme Court decision, the state can exercise “Eminent Domain” against the private property rights of one corporate entity on behalf of another private entity under the banner of social benefits.</a:t>
            </a:r>
          </a:p>
          <a:p>
            <a:pPr algn="just">
              <a:buNone/>
            </a:pPr>
            <a:r>
              <a:rPr lang="en-US" dirty="0"/>
              <a:t> </a:t>
            </a:r>
            <a:r>
              <a:rPr lang="en-US" dirty="0" smtClean="0"/>
              <a:t>   b) Property rights are also routinely used as weapons: patents and copyrights granted or assigned for imperial power projection purposes and denied for the same purposes. </a:t>
            </a:r>
          </a:p>
          <a:p>
            <a:pPr algn="just">
              <a:buNone/>
            </a:pPr>
            <a:r>
              <a:rPr lang="en-US" dirty="0" smtClean="0"/>
              <a:t>    c) All sorts of schemes de jure (on paper or in law) have no correspondence to what exists de facto (in fact)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lstStyle/>
          <a:p>
            <a:r>
              <a:rPr lang="en-US" b="1" i="1" dirty="0" smtClean="0"/>
              <a:t> Restraint on Unions and Unionization</a:t>
            </a:r>
          </a:p>
          <a:p>
            <a:pPr marL="514350" indent="-514350">
              <a:buAutoNum type="alphaLcParenR"/>
            </a:pPr>
            <a:r>
              <a:rPr lang="en-US" dirty="0" smtClean="0"/>
              <a:t>Increases in both relative and absolute surplus value</a:t>
            </a:r>
          </a:p>
          <a:p>
            <a:pPr marL="514350" indent="-514350">
              <a:buAutoNum type="alphaLcParenR"/>
            </a:pPr>
            <a:r>
              <a:rPr lang="en-US" dirty="0" smtClean="0"/>
              <a:t>Increased fear-based productivity</a:t>
            </a:r>
          </a:p>
          <a:p>
            <a:pPr marL="514350" indent="-514350">
              <a:buAutoNum type="alphaLcParenR"/>
            </a:pPr>
            <a:r>
              <a:rPr lang="en-US" dirty="0" smtClean="0"/>
              <a:t>Decreased working class resistance to policies</a:t>
            </a:r>
          </a:p>
          <a:p>
            <a:pPr marL="514350" indent="-514350">
              <a:buAutoNum type="alphaLcParenR"/>
            </a:pPr>
            <a:r>
              <a:rPr lang="en-US" dirty="0" smtClean="0"/>
              <a:t>Increased roles of labor aristocracy</a:t>
            </a:r>
          </a:p>
          <a:p>
            <a:pPr marL="514350" indent="-514350">
              <a:buAutoNum type="alphaLcParenR"/>
            </a:pPr>
            <a:r>
              <a:rPr lang="en-US" dirty="0" smtClean="0"/>
              <a:t>Rollbacks in real wages, benefits, workplace safety</a:t>
            </a:r>
          </a:p>
          <a:p>
            <a:pPr marL="514350" indent="-514350">
              <a:buAutoNum type="alphaLcParenR"/>
            </a:pPr>
            <a:r>
              <a:rPr lang="en-US" dirty="0" smtClean="0"/>
              <a:t>Decreased worker resistance to imperial adventures</a:t>
            </a:r>
          </a:p>
          <a:p>
            <a:pPr marL="514350" indent="-514350">
              <a:buAutoNum type="alphaLcParenR"/>
            </a:pPr>
            <a:r>
              <a:rPr lang="en-US" dirty="0" smtClean="0"/>
              <a:t>Reductions in tenure and workplace job security and due process rights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i="1" dirty="0" smtClean="0"/>
              <a:t>Tight Money Policies (anti-Inflationary even at expense of higher unemployment)</a:t>
            </a:r>
          </a:p>
          <a:p>
            <a:endParaRPr lang="en-US" b="1" i="1" dirty="0" smtClean="0"/>
          </a:p>
          <a:p>
            <a:r>
              <a:rPr lang="en-US" b="1" i="1" dirty="0" smtClean="0"/>
              <a:t>While low inflation rates can favor consumers, they favor recipients of property real incomes (rents, interest, profits and dividends more). When inflation rates are relatively low, lowers interest rates for borrowing for investment, reduces interest rates which drives up bond prices and stock prices…</a:t>
            </a:r>
          </a:p>
          <a:p>
            <a:endParaRPr lang="en-US" b="1" i="1" dirty="0" smtClean="0"/>
          </a:p>
          <a:p>
            <a:r>
              <a:rPr lang="en-US" b="1" i="1" dirty="0" smtClean="0"/>
              <a:t>Under the trade-off between unemployment and inflation, supposedly reducing inflation via tight money means higher unemployment.  At present the U.S. is pursuing unprecedented easy money policies yet with rising stagflation (BOTH higher inflation and higher unemployment).</a:t>
            </a:r>
            <a:endParaRPr lang="en-US" b="1" i="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 “Hard” and “Smart” Power</a:t>
            </a:r>
            <a:endParaRPr lang="en-US" dirty="0"/>
          </a:p>
        </p:txBody>
      </p:sp>
      <p:sp>
        <p:nvSpPr>
          <p:cNvPr id="3" name="Content Placeholder 2"/>
          <p:cNvSpPr>
            <a:spLocks noGrp="1"/>
          </p:cNvSpPr>
          <p:nvPr>
            <p:ph sz="quarter" idx="1"/>
          </p:nvPr>
        </p:nvSpPr>
        <p:spPr/>
        <p:txBody>
          <a:bodyPr>
            <a:normAutofit fontScale="25000" lnSpcReduction="20000"/>
          </a:bodyPr>
          <a:lstStyle/>
          <a:p>
            <a:pPr>
              <a:buNone/>
            </a:pPr>
            <a:r>
              <a:rPr lang="en-US" dirty="0" smtClean="0"/>
              <a:t> </a:t>
            </a:r>
          </a:p>
          <a:p>
            <a:r>
              <a:rPr lang="en-US" dirty="0" smtClean="0"/>
              <a:t>PD User at 2009-04-18 11:22:37 Comment on </a:t>
            </a:r>
            <a:r>
              <a:rPr lang="en-US" dirty="0" smtClean="0">
                <a:hlinkClick r:id="rId2"/>
              </a:rPr>
              <a:t>Obama shows his smart power</a:t>
            </a:r>
            <a:r>
              <a:rPr lang="en-US" dirty="0" smtClean="0"/>
              <a:t> </a:t>
            </a:r>
          </a:p>
          <a:p>
            <a:r>
              <a:rPr lang="en-US" dirty="0" smtClean="0"/>
              <a:t>IP</a:t>
            </a:r>
            <a:r>
              <a:rPr lang="zh-CN" altLang="en-US" dirty="0" smtClean="0"/>
              <a:t>：</a:t>
            </a:r>
            <a:r>
              <a:rPr lang="en-US" dirty="0" smtClean="0"/>
              <a:t> 97.120.92.★ </a:t>
            </a:r>
          </a:p>
          <a:p>
            <a:endParaRPr lang="en-US" sz="8000" dirty="0" smtClean="0"/>
          </a:p>
          <a:p>
            <a:pPr algn="just"/>
            <a:r>
              <a:rPr lang="en-US" sz="8000" dirty="0" smtClean="0"/>
              <a:t>The only kind of "power" that is truly "smart", in the long-run, is that which is non-hegemonic and does not subjectively seek the power it objectively has. This  is the "power" that comes from good example, from non-hypocrisy, from modesty, from honesty, from being in the real service of the people and from solid performance. When the U.S. establishment, in both political parties, talk about "smart power", what they really mean is not simply "smart"--and thus effective--combinations of soft and hard power; what they really mean is more effective forms of hegemonic power but that do not appear as nakedly hegemonic and previously. But their focus is on power with reference to "smart" only in terms of that which enhances their long-term ability to apply either soft or hard power depending upon their tactical imperatives which are about strategic hegemony. This imperial concept of "smart" power, China has wisely denounced and rejected. The U.S. and other nations that seek hegemonic forms of power, still have not learned how illusory and self-negating such forms of power are.</a:t>
            </a:r>
          </a:p>
          <a:p>
            <a:pPr>
              <a:buNone/>
            </a:pPr>
            <a:r>
              <a:rPr lang="en-US" sz="8000" dirty="0" smtClean="0"/>
              <a:t> </a:t>
            </a:r>
          </a:p>
          <a:p>
            <a:endParaRPr lang="en-US" sz="8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 “Hard” and Smart Power</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hlinkClick r:id="rId2"/>
              </a:rPr>
              <a:t>Obama shows his smart power </a:t>
            </a:r>
            <a:endParaRPr lang="en-US" dirty="0" smtClean="0"/>
          </a:p>
          <a:p>
            <a:pPr>
              <a:buNone/>
            </a:pPr>
            <a:r>
              <a:rPr lang="en-US" dirty="0" smtClean="0"/>
              <a:t> </a:t>
            </a:r>
          </a:p>
          <a:p>
            <a:pPr algn="just"/>
            <a:r>
              <a:rPr lang="en-US" dirty="0" smtClean="0"/>
              <a:t>As an addendum to my previous comments above, Secretary of State Hillary Clinton in recent U.S. Senate testimony, was asked about "smart" power and was given a quote from some source that said "smart power may use soft as well as hard power, but it is anything but soft or weak." to which Hillary Clinton noted that she had just taken or written down that quote to use later. These folks still do not get it: all attempts in human history at building hegemonic empires have failed; simply, because of the rising and prohibitive costs and crises of imperial overreach on the one hand, and the fact that contradictions generated by and within imperial power projections abroad, and by and within contradictions in the home metropoles, are also dialectically tied together and feed each other. The Government of China, and the Chinese People, victims of imperial hegemony over many centuries, have understood this and have wisely rejected any hegemonic intentions or desires.</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Advice from my Father</a:t>
            </a:r>
            <a:endParaRPr lang="en-US" dirty="0"/>
          </a:p>
        </p:txBody>
      </p:sp>
      <p:sp>
        <p:nvSpPr>
          <p:cNvPr id="3" name="Content Placeholder 2"/>
          <p:cNvSpPr>
            <a:spLocks noGrp="1"/>
          </p:cNvSpPr>
          <p:nvPr>
            <p:ph sz="quarter" idx="1"/>
          </p:nvPr>
        </p:nvSpPr>
        <p:spPr/>
        <p:txBody>
          <a:bodyPr/>
          <a:lstStyle/>
          <a:p>
            <a:pPr>
              <a:buNone/>
            </a:pPr>
            <a:endParaRPr lang="en-US" dirty="0" smtClean="0"/>
          </a:p>
          <a:p>
            <a:r>
              <a:rPr lang="en-US" dirty="0" smtClean="0"/>
              <a:t>Do not ever show up to a gunfight with a knife.</a:t>
            </a:r>
          </a:p>
          <a:p>
            <a:endParaRPr lang="en-US" dirty="0" smtClean="0"/>
          </a:p>
          <a:p>
            <a:r>
              <a:rPr lang="en-US" dirty="0" smtClean="0"/>
              <a:t>Do not ever wind up the only honest person in a dirty card game.</a:t>
            </a:r>
          </a:p>
          <a:p>
            <a:pPr>
              <a:buNone/>
            </a:pPr>
            <a:endParaRPr lang="en-US" dirty="0" smtClean="0"/>
          </a:p>
          <a:p>
            <a:pPr>
              <a:buNone/>
            </a:pP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Neoimperialism is a New Face or Mask of Imperialism Not a New Essence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PD User replied at 2009-05-01 12:59:57 </a:t>
            </a:r>
          </a:p>
          <a:p>
            <a:endParaRPr lang="en-US" dirty="0" smtClean="0"/>
          </a:p>
          <a:p>
            <a:endParaRPr lang="en-US" dirty="0" smtClean="0"/>
          </a:p>
          <a:p>
            <a:pPr algn="just"/>
            <a:r>
              <a:rPr lang="en-US" dirty="0" smtClean="0"/>
              <a:t>Any war founded on lies, engineered pretexts, cherry picked intelligence and violations of the same international demanded for law protection of that nation going to an illegal war of aggression, must be stopped immediately with those who caused that war brought to justice and the victims helped. There is no "winning" or "leaving with honor" an illegal war, only staying and doing more crimes or leaving and stopping the crimes; there is no middle ground. During the election campaign he said he understood all of that and would begin immediate withdrawal of U.S. forces. But the war in Afghanistan, and the cross-border attacks in Pakistan are also illegal and founded on lies. The Taliban were partly a U.S. creation as was Al Qaeda. And as for 9-11, the broad masses of Afghanistan had nothing to do with it but are suffering horribly, while those really responsible for 9-11 and other forms of terrorism, remain relatively safe from military actions. It must also be said, to be really honest, and that is terrorism is a set of tactics and not a particular enemy; and if terrorism is defined as calculated and/or highly likely forms of violence against non-combatants, then what are the imperial embargos against Cuba or the imperial encirclements and critical-resource-diverting (from development) threats of nuclear annihilation against China?</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Hearts and Minds</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Cults  (e.g. Falun Gong, Mormonism, Scientology Moonies) </a:t>
            </a:r>
          </a:p>
          <a:p>
            <a:pPr algn="just"/>
            <a:r>
              <a:rPr lang="en-US" dirty="0" smtClean="0"/>
              <a:t>Research in neurobiology, cognitive psychology, evolutionary biology etc on “perception management”, “manufacturing consent”, “thought identification” mind control and manipulation;</a:t>
            </a:r>
          </a:p>
          <a:p>
            <a:pPr algn="just"/>
            <a:r>
              <a:rPr lang="en-US" dirty="0" smtClean="0"/>
              <a:t>Culture Wars (journals, cultural exchanges, films, news, Voice of America, mainstream religion missionaries, NGOs, music, fashion styles, libertine lifestyles, children’s books, teaching English in China etc)</a:t>
            </a:r>
          </a:p>
          <a:p>
            <a:pPr algn="just"/>
            <a:r>
              <a:rPr lang="en-US" dirty="0" smtClean="0"/>
              <a:t>Education (textbooks, university articulation agreements, professor and student exchanges, shared degree programs)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Imperialism is a System and Not      </a:t>
            </a:r>
            <a:br>
              <a:rPr lang="en-US" dirty="0" smtClean="0"/>
            </a:br>
            <a:r>
              <a:rPr lang="en-US" dirty="0" smtClean="0"/>
              <a:t>           Simply a Set of Policies</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 </a:t>
            </a:r>
          </a:p>
          <a:p>
            <a:pPr algn="just">
              <a:buNone/>
            </a:pPr>
            <a:r>
              <a:rPr lang="en-US" dirty="0" smtClean="0"/>
              <a:t> “In the matter of defining imperialism, however, we have to enter into controversy… The fundamental ideas expressed in our definition of imperialism were very resolutely attacked by Kautsky… when he said that imperialism must not be regarded as a “phase” or stage of economy, but as a policy, a definite policy ‘preferred’ by finance capital; “</a:t>
            </a:r>
          </a:p>
          <a:p>
            <a:pPr algn="just">
              <a:buNone/>
            </a:pPr>
            <a:r>
              <a:rPr lang="en-US" dirty="0" smtClean="0"/>
              <a:t>    (V.I. Lenin, Imperialism The Highest Stage of Capitalism)</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Talk at Tsinghua University</a:t>
            </a:r>
            <a:endParaRPr lang="en-US" dirty="0"/>
          </a:p>
        </p:txBody>
      </p:sp>
      <p:sp>
        <p:nvSpPr>
          <p:cNvPr id="3" name="Content Placeholder 2"/>
          <p:cNvSpPr>
            <a:spLocks noGrp="1"/>
          </p:cNvSpPr>
          <p:nvPr>
            <p:ph sz="quarter" idx="1"/>
          </p:nvPr>
        </p:nvSpPr>
        <p:spPr/>
        <p:txBody>
          <a:bodyPr>
            <a:normAutofit fontScale="70000" lnSpcReduction="20000"/>
          </a:bodyPr>
          <a:lstStyle/>
          <a:p>
            <a:endParaRPr lang="en-US" altLang="zh-CN" dirty="0" smtClean="0"/>
          </a:p>
          <a:p>
            <a:pPr algn="ctr">
              <a:buNone/>
            </a:pPr>
            <a:r>
              <a:rPr lang="zh-CN" altLang="en-US" dirty="0" smtClean="0"/>
              <a:t>印第安美国教授的理想：</a:t>
            </a:r>
            <a:endParaRPr lang="en-US" dirty="0" smtClean="0"/>
          </a:p>
          <a:p>
            <a:pPr algn="ctr">
              <a:buNone/>
            </a:pPr>
            <a:r>
              <a:rPr lang="zh-CN" altLang="en-US" dirty="0" smtClean="0"/>
              <a:t>社会主义与资本主义</a:t>
            </a:r>
            <a:endParaRPr lang="en-US" dirty="0" smtClean="0"/>
          </a:p>
          <a:p>
            <a:pPr algn="ctr">
              <a:buNone/>
            </a:pPr>
            <a:r>
              <a:rPr lang="en-US" b="1" dirty="0" smtClean="0"/>
              <a:t>Socialism versus Capitalism:  Who Will Win?</a:t>
            </a:r>
            <a:endParaRPr lang="en-US" dirty="0" smtClean="0"/>
          </a:p>
          <a:p>
            <a:pPr algn="ctr"/>
            <a:endParaRPr lang="en-US" dirty="0" smtClean="0"/>
          </a:p>
          <a:p>
            <a:pPr algn="ctr">
              <a:buNone/>
            </a:pPr>
            <a:r>
              <a:rPr lang="zh-CN" altLang="en-US" dirty="0" smtClean="0"/>
              <a:t>他从另一个世界走来</a:t>
            </a:r>
            <a:endParaRPr lang="en-US" dirty="0" smtClean="0"/>
          </a:p>
          <a:p>
            <a:pPr algn="ctr">
              <a:buNone/>
            </a:pPr>
            <a:r>
              <a:rPr lang="zh-CN" altLang="en-US" dirty="0" smtClean="0"/>
              <a:t>他像文革</a:t>
            </a:r>
            <a:r>
              <a:rPr lang="en-US" dirty="0" smtClean="0"/>
              <a:t>时期一样怀揣毛选</a:t>
            </a:r>
          </a:p>
          <a:p>
            <a:pPr algn="ctr">
              <a:buNone/>
            </a:pPr>
            <a:r>
              <a:rPr lang="zh-CN" altLang="en-US" dirty="0" smtClean="0"/>
              <a:t>他要</a:t>
            </a:r>
            <a:r>
              <a:rPr lang="en-US" dirty="0" smtClean="0"/>
              <a:t>揭开美帝国主义的多重面</a:t>
            </a:r>
            <a:r>
              <a:rPr lang="zh-CN" altLang="en-US" dirty="0" smtClean="0"/>
              <a:t>罩</a:t>
            </a:r>
            <a:endParaRPr lang="en-US" dirty="0" smtClean="0"/>
          </a:p>
          <a:p>
            <a:pPr algn="ctr">
              <a:buNone/>
            </a:pPr>
            <a:r>
              <a:rPr lang="zh-CN" altLang="en-US" dirty="0" smtClean="0"/>
              <a:t>他从</a:t>
            </a:r>
            <a:r>
              <a:rPr lang="en-US" dirty="0" smtClean="0"/>
              <a:t>经济学分析资本主义的逻辑</a:t>
            </a:r>
          </a:p>
          <a:p>
            <a:pPr algn="ctr">
              <a:buNone/>
            </a:pPr>
            <a:r>
              <a:rPr lang="en-US" dirty="0" smtClean="0"/>
              <a:t> </a:t>
            </a:r>
          </a:p>
          <a:p>
            <a:pPr algn="ctr">
              <a:buNone/>
            </a:pPr>
            <a:r>
              <a:rPr lang="en-US" dirty="0" smtClean="0"/>
              <a:t> James M. Craven</a:t>
            </a:r>
          </a:p>
          <a:p>
            <a:pPr algn="ctr">
              <a:buNone/>
            </a:pPr>
            <a:r>
              <a:rPr lang="en-US" dirty="0" smtClean="0"/>
              <a:t> </a:t>
            </a:r>
            <a:r>
              <a:rPr lang="zh-CN" altLang="en-US" dirty="0" smtClean="0"/>
              <a:t>美国克拉克大学商学部主任，终身教授</a:t>
            </a:r>
            <a:endParaRPr lang="en-US" dirty="0" smtClean="0"/>
          </a:p>
          <a:p>
            <a:pPr algn="ctr">
              <a:buNone/>
            </a:pPr>
            <a:r>
              <a:rPr lang="en-US" dirty="0" smtClean="0"/>
              <a:t>Member of Blackfoot Indian Nation</a:t>
            </a:r>
            <a:r>
              <a:rPr lang="zh-CN" altLang="en-US" dirty="0" smtClean="0"/>
              <a:t>（印第安黑脚国）</a:t>
            </a:r>
            <a:endParaRPr lang="en-US" dirty="0" smtClean="0"/>
          </a:p>
          <a:p>
            <a:pPr algn="ctr">
              <a:buNone/>
            </a:pPr>
            <a:r>
              <a:rPr lang="zh-CN" altLang="en-US" dirty="0" smtClean="0"/>
              <a:t>时间：</a:t>
            </a:r>
            <a:r>
              <a:rPr lang="en-US" dirty="0" smtClean="0"/>
              <a:t>5</a:t>
            </a:r>
            <a:r>
              <a:rPr lang="zh-CN" altLang="en-US" dirty="0" smtClean="0"/>
              <a:t>月</a:t>
            </a:r>
            <a:r>
              <a:rPr lang="en-US" dirty="0" smtClean="0"/>
              <a:t>26</a:t>
            </a:r>
            <a:r>
              <a:rPr lang="zh-CN" altLang="en-US" dirty="0" smtClean="0"/>
              <a:t>日（周四）晚</a:t>
            </a:r>
            <a:r>
              <a:rPr lang="en-US" dirty="0" smtClean="0"/>
              <a:t>8</a:t>
            </a:r>
            <a:r>
              <a:rPr lang="zh-CN" altLang="en-US" dirty="0" smtClean="0"/>
              <a:t>：</a:t>
            </a:r>
            <a:r>
              <a:rPr lang="en-US" dirty="0" smtClean="0"/>
              <a:t>20</a:t>
            </a:r>
          </a:p>
          <a:p>
            <a:pPr algn="ctr">
              <a:buNone/>
            </a:pPr>
            <a:r>
              <a:rPr lang="zh-CN" altLang="en-US" dirty="0" smtClean="0"/>
              <a:t>地点：六教</a:t>
            </a:r>
            <a:r>
              <a:rPr lang="en-US" dirty="0" smtClean="0"/>
              <a:t>6B-301</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your answer to the question Socialism vs. Capitalism Who Will Win?</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My answer was I do not know but I do know which must win if this planet and humanity are to survive—Socialism.</a:t>
            </a:r>
          </a:p>
          <a:p>
            <a:pPr algn="just"/>
            <a:endParaRPr lang="en-US" dirty="0" smtClean="0"/>
          </a:p>
          <a:p>
            <a:pPr algn="just">
              <a:buNone/>
            </a:pPr>
            <a:r>
              <a:rPr lang="en-US" dirty="0" smtClean="0"/>
              <a:t>    Imperialism, Neo or Classical, will never tolerate, because they could never handle, truly free, fair, open and peaceful competition between systems—Socialism vs.  Capitalism. </a:t>
            </a:r>
          </a:p>
          <a:p>
            <a:pPr algn="just">
              <a:buNone/>
            </a:pPr>
            <a:endParaRPr lang="en-US" dirty="0" smtClean="0"/>
          </a:p>
          <a:p>
            <a:pPr>
              <a:buNone/>
            </a:pPr>
            <a:r>
              <a:rPr lang="en-US" dirty="0" smtClean="0"/>
              <a:t>    Social Systems Engineering is about identifying and then exploiting the key vulnerabilities of a targeted nation for purposes of destabilization and overthrow of regimes and systems; and to engineer the supposed “proof” of the supposed “superiority” of Capitalism over Socialism and the supposed “proof” of the supposed backward and repressive nature of Socialism and Communism.</a:t>
            </a:r>
          </a:p>
          <a:p>
            <a:pPr>
              <a:buNone/>
            </a:pP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Di guo zhu yi de mian zhao     </a:t>
            </a:r>
            <a:br>
              <a:rPr lang="en-US" dirty="0" smtClean="0"/>
            </a:br>
            <a:r>
              <a:rPr lang="en-US" dirty="0" smtClean="0"/>
              <a:t>                 he tang yi pao dan</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p>
          <a:p>
            <a:pPr>
              <a:buNone/>
            </a:pPr>
            <a:r>
              <a:rPr lang="en-US" dirty="0" smtClean="0"/>
              <a:t>                     "Evil is no faceless stranger           </a:t>
            </a:r>
          </a:p>
          <a:p>
            <a:pPr>
              <a:buNone/>
            </a:pPr>
            <a:r>
              <a:rPr lang="en-US" dirty="0" smtClean="0"/>
              <a:t>                   living in a distant neighborhood </a:t>
            </a:r>
          </a:p>
          <a:p>
            <a:pPr>
              <a:buNone/>
            </a:pPr>
            <a:r>
              <a:rPr lang="en-US" dirty="0" smtClean="0"/>
              <a:t>                 Evil has a wholesome, hometown face,   </a:t>
            </a:r>
          </a:p>
          <a:p>
            <a:pPr>
              <a:buNone/>
            </a:pPr>
            <a:r>
              <a:rPr lang="en-US" dirty="0" smtClean="0"/>
              <a:t>                   with merry eyes and an open smile.     </a:t>
            </a:r>
          </a:p>
          <a:p>
            <a:pPr>
              <a:buNone/>
            </a:pPr>
            <a:r>
              <a:rPr lang="en-US" dirty="0" smtClean="0"/>
              <a:t>                  Evil walks among us, wearing a mask    </a:t>
            </a:r>
          </a:p>
          <a:p>
            <a:pPr>
              <a:buNone/>
            </a:pPr>
            <a:r>
              <a:rPr lang="en-US" dirty="0" smtClean="0"/>
              <a:t>                       which looks like all our faces.                                                 </a:t>
            </a:r>
          </a:p>
          <a:p>
            <a:pPr>
              <a:buNone/>
            </a:pPr>
            <a:r>
              <a:rPr lang="en-US" dirty="0" smtClean="0"/>
              <a:t>                   (The Book of Counted Sorrows)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Slogan of the Medici Family</a:t>
            </a:r>
            <a:endParaRPr lang="en-US" dirty="0"/>
          </a:p>
        </p:txBody>
      </p:sp>
      <p:sp>
        <p:nvSpPr>
          <p:cNvPr id="3" name="Title 2"/>
          <p:cNvSpPr>
            <a:spLocks noGrp="1"/>
          </p:cNvSpPr>
          <p:nvPr>
            <p:ph type="ctrTitle"/>
          </p:nvPr>
        </p:nvSpPr>
        <p:spPr/>
        <p:txBody>
          <a:bodyPr/>
          <a:lstStyle/>
          <a:p>
            <a:r>
              <a:rPr smtClean="0"/>
              <a:t>"Money to Get Power.</a:t>
            </a:r>
            <a:br>
              <a:rPr smtClean="0"/>
            </a:br>
            <a:r>
              <a:rPr smtClean="0"/>
              <a:t> Power to Protect Money"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Core Imperatives and “Logic” of Capitalism and Imperialism</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Imperial Superstructure</a:t>
            </a:r>
            <a:endParaRPr lang="en-US" dirty="0"/>
          </a:p>
        </p:txBody>
      </p:sp>
      <p:sp>
        <p:nvSpPr>
          <p:cNvPr id="11" name="Content Placeholder 10"/>
          <p:cNvSpPr>
            <a:spLocks noGrp="1"/>
          </p:cNvSpPr>
          <p:nvPr>
            <p:ph sz="quarter" idx="1"/>
          </p:nvPr>
        </p:nvSpPr>
        <p:spPr/>
        <p:txBody>
          <a:bodyPr>
            <a:normAutofit/>
          </a:bodyPr>
          <a:lstStyle/>
          <a:p>
            <a:pPr lvl="0" algn="just">
              <a:buNone/>
            </a:pPr>
            <a:r>
              <a:rPr lang="en-US" b="1" i="1" dirty="0" smtClean="0"/>
              <a:t>“The non-economic superstructure which grows up on the basis of finance capital, its politics and its ideology, stimulates the striving for colonial conquest. “Finance capital does not want liberty, it wants domination,” as Hilferding very truly says. “</a:t>
            </a:r>
          </a:p>
          <a:p>
            <a:pPr lvl="0" algn="just"/>
            <a:endParaRPr lang="en-US" b="1" i="1" dirty="0" smtClean="0"/>
          </a:p>
          <a:p>
            <a:pPr lvl="0" algn="just">
              <a:buNone/>
            </a:pPr>
            <a:r>
              <a:rPr lang="en-US" b="1" i="1" dirty="0" smtClean="0"/>
              <a:t>(V.I. Lenin Imperialism The Highest Stage of Capitalism)</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Imperial Overreach is Accelerating    </a:t>
            </a:r>
            <a:br>
              <a:rPr lang="en-US" b="1" dirty="0" smtClean="0"/>
            </a:br>
            <a:r>
              <a:rPr lang="en-US" b="1" dirty="0" smtClean="0"/>
              <a:t>      the Global Decline of America</a:t>
            </a:r>
            <a:endParaRPr lang="en-US" dirty="0"/>
          </a:p>
        </p:txBody>
      </p:sp>
      <p:sp>
        <p:nvSpPr>
          <p:cNvPr id="3" name="Content Placeholder 2"/>
          <p:cNvSpPr>
            <a:spLocks noGrp="1"/>
          </p:cNvSpPr>
          <p:nvPr>
            <p:ph sz="quarter" idx="1"/>
          </p:nvPr>
        </p:nvSpPr>
        <p:spPr/>
        <p:txBody>
          <a:bodyPr>
            <a:normAutofit/>
          </a:bodyPr>
          <a:lstStyle/>
          <a:p>
            <a:pPr>
              <a:buNone/>
            </a:pPr>
            <a:endParaRPr lang="en-US" b="1" dirty="0" smtClean="0"/>
          </a:p>
          <a:p>
            <a:pPr>
              <a:buNone/>
            </a:pPr>
            <a:r>
              <a:rPr lang="en-US" b="1" dirty="0" smtClean="0"/>
              <a:t> </a:t>
            </a:r>
            <a:endParaRPr lang="en-US" dirty="0" smtClean="0"/>
          </a:p>
          <a:p>
            <a:pPr algn="just">
              <a:buNone/>
            </a:pPr>
            <a:r>
              <a:rPr lang="en-US" dirty="0" smtClean="0"/>
              <a:t> </a:t>
            </a:r>
            <a:r>
              <a:rPr lang="en-US" i="1" dirty="0" smtClean="0"/>
              <a:t>"Our power, then, has the grave liability of rendering our theories about the world immune from failure. But by becoming deaf to easily discerned warning signs, we may ignore long-term costs that result from our actions and dismiss reverses that should lead to a re-examination of our goals and means.“ </a:t>
            </a:r>
          </a:p>
          <a:p>
            <a:pPr algn="just">
              <a:buNone/>
            </a:pPr>
            <a:r>
              <a:rPr lang="en-US" i="1" dirty="0" smtClean="0"/>
              <a:t>        (Republican Congressman Henry Hyde)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620</TotalTime>
  <Words>4792</Words>
  <Application>Microsoft Office PowerPoint</Application>
  <PresentationFormat>On-screen Show (4:3)</PresentationFormat>
  <Paragraphs>299</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Equity</vt:lpstr>
      <vt:lpstr>Neoclassical Economics and Neoliberalism as Neo-Imperialism   James M. Craven/Omahkohkiaayo I’poyi</vt:lpstr>
      <vt:lpstr>A Poem Capturing the Essence of Neoclassical Economics, Neo-liberalism and  Imperialism </vt:lpstr>
      <vt:lpstr>            What is Imperialism?</vt:lpstr>
      <vt:lpstr>   Defining Features of Imperialism</vt:lpstr>
      <vt:lpstr>    Imperialism is a System and Not                  Simply a Set of Policies</vt:lpstr>
      <vt:lpstr>"Money to Get Power.  Power to Protect Money"</vt:lpstr>
      <vt:lpstr>The Core Imperatives and “Logic” of Capitalism and Imperialism</vt:lpstr>
      <vt:lpstr>   Imperial Superstructure</vt:lpstr>
      <vt:lpstr>   Imperial Overreach is Accelerating           the Global Decline of America</vt:lpstr>
      <vt:lpstr>         Imperial Expansion Spiral </vt:lpstr>
      <vt:lpstr>  Imperial Overreach and Decline</vt:lpstr>
      <vt:lpstr>          Pillars of Neo-liberalism</vt:lpstr>
      <vt:lpstr> Pillars of Neoclassical Economics</vt:lpstr>
      <vt:lpstr>  Methodological Individualism</vt:lpstr>
      <vt:lpstr>  Methodological Instrumentalism</vt:lpstr>
      <vt:lpstr>     Methodological Equilibration</vt:lpstr>
      <vt:lpstr>Slide 17</vt:lpstr>
      <vt:lpstr>  Rhetoric of Neoclassical Economics</vt:lpstr>
      <vt:lpstr>  How is Neoclassical Economics Used             in Service to Imperialism?</vt:lpstr>
      <vt:lpstr>      Early 20th Century Imperialism:               “Gunboat Diplomacy”</vt:lpstr>
      <vt:lpstr>  Latter 20th Century Imperialism:       Social Systems Engineering</vt:lpstr>
      <vt:lpstr>    Interview of Zbigniew Brzezinski</vt:lpstr>
      <vt:lpstr>              Brzezinski Continued</vt:lpstr>
      <vt:lpstr>             Brzezinski Continued</vt:lpstr>
      <vt:lpstr>         21st Century Imperialism?</vt:lpstr>
      <vt:lpstr>An Allegory About Neoliberalism  and    How and For Whom it Really Works</vt:lpstr>
      <vt:lpstr>  Now Extend The Previous Allegory</vt:lpstr>
      <vt:lpstr> Pillars of Neoliberalism  &amp; Imperialism </vt:lpstr>
      <vt:lpstr>Pillars of Neoliberalism &amp; Imperialism</vt:lpstr>
      <vt:lpstr>Pillars of Neoliberalism &amp; Imperialism</vt:lpstr>
      <vt:lpstr>Pillars of Neoliberalism &amp; Imperialism</vt:lpstr>
      <vt:lpstr> Dispersion of  “Freedoms” De jure  Concentrated  Imperial Power De facto</vt:lpstr>
      <vt:lpstr> Dispersion  of “Ownership” De jure       Concentration of Control De facto</vt:lpstr>
      <vt:lpstr>Stock DispersionSmaller %s of Total Stocks Needed for Control of Assets </vt:lpstr>
      <vt:lpstr>Political Pluralism (De jure) + “Vote” Dispersion Oligarchy and Plutocracy</vt:lpstr>
      <vt:lpstr>Multiple Political Parties and Voter CynicismLess not More “Democracy”</vt:lpstr>
      <vt:lpstr>Pillars of Neoliberalism &amp; Imperialism</vt:lpstr>
      <vt:lpstr>Pillars of Neoliberalism &amp; Imperialism</vt:lpstr>
      <vt:lpstr>Pillars of Neoliberalism &amp; Imperialism</vt:lpstr>
      <vt:lpstr>Pillars of Neoliberalism &amp; Imperialism</vt:lpstr>
      <vt:lpstr>Pillars of Neoliberalism &amp; Imperialism</vt:lpstr>
      <vt:lpstr>Pillars of Neoliberalism &amp; Imperialism</vt:lpstr>
      <vt:lpstr>Pillars of  Neoliberalism &amp; Imperialism</vt:lpstr>
      <vt:lpstr>Pillars of Neoliberalism  &amp; Imperialism</vt:lpstr>
      <vt:lpstr>“Soft”, “Hard” and “Smart” Power</vt:lpstr>
      <vt:lpstr>“Soft”, “Hard” and Smart Power</vt:lpstr>
      <vt:lpstr>         Advice from my Father</vt:lpstr>
      <vt:lpstr>Neoimperialism is a New Face or Mask of Imperialism Not a New Essence</vt:lpstr>
      <vt:lpstr>               Hearts and Minds</vt:lpstr>
      <vt:lpstr>      Talk at Tsinghua University</vt:lpstr>
      <vt:lpstr>What is your answer to the question Socialism vs. Capitalism Who Will Win?</vt:lpstr>
      <vt:lpstr>           Di guo zhu yi de mian zhao                       he tang yi pao dan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Neoclassical Economics and Neo-liberalism as Neo-Imperialism  by James M. Craven/Omahkohkiaayo I’poyi</dc:title>
  <dc:creator>Jim</dc:creator>
  <cp:lastModifiedBy>Jim</cp:lastModifiedBy>
  <cp:revision>69</cp:revision>
  <dcterms:created xsi:type="dcterms:W3CDTF">2009-07-09T19:38:55Z</dcterms:created>
  <dcterms:modified xsi:type="dcterms:W3CDTF">2012-07-17T06:58:21Z</dcterms:modified>
</cp:coreProperties>
</file>